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8" r:id="rId2"/>
    <p:sldId id="256" r:id="rId3"/>
    <p:sldId id="263" r:id="rId4"/>
    <p:sldId id="258" r:id="rId5"/>
    <p:sldId id="284" r:id="rId6"/>
    <p:sldId id="268" r:id="rId7"/>
    <p:sldId id="266" r:id="rId8"/>
    <p:sldId id="259" r:id="rId9"/>
    <p:sldId id="267" r:id="rId10"/>
    <p:sldId id="269" r:id="rId11"/>
    <p:sldId id="270" r:id="rId12"/>
    <p:sldId id="282" r:id="rId13"/>
    <p:sldId id="281" r:id="rId14"/>
    <p:sldId id="260" r:id="rId15"/>
    <p:sldId id="265" r:id="rId16"/>
    <p:sldId id="271" r:id="rId17"/>
    <p:sldId id="272" r:id="rId18"/>
    <p:sldId id="274" r:id="rId19"/>
    <p:sldId id="276" r:id="rId20"/>
    <p:sldId id="283" r:id="rId21"/>
    <p:sldId id="275"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EEC1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000" autoAdjust="0"/>
  </p:normalViewPr>
  <p:slideViewPr>
    <p:cSldViewPr>
      <p:cViewPr varScale="1">
        <p:scale>
          <a:sx n="53" d="100"/>
          <a:sy n="53" d="100"/>
        </p:scale>
        <p:origin x="20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569C8C1-2F6E-4BE3-B341-5501EC4A3C20}" type="datetimeFigureOut">
              <a:rPr lang="en-US" smtClean="0"/>
              <a:t>4/9/2020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2EE63E-8DB6-4052-965D-EF85303517A0}" type="slidenum">
              <a:rPr lang="en-US" smtClean="0"/>
              <a:t>‹#›</a:t>
            </a:fld>
            <a:endParaRPr lang="en-US"/>
          </a:p>
        </p:txBody>
      </p:sp>
    </p:spTree>
    <p:extLst>
      <p:ext uri="{BB962C8B-B14F-4D97-AF65-F5344CB8AC3E}">
        <p14:creationId xmlns:p14="http://schemas.microsoft.com/office/powerpoint/2010/main" val="133329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2EE63E-8DB6-4052-965D-EF85303517A0}" type="slidenum">
              <a:rPr lang="en-US" smtClean="0"/>
              <a:t>1</a:t>
            </a:fld>
            <a:endParaRPr lang="en-US"/>
          </a:p>
        </p:txBody>
      </p:sp>
    </p:spTree>
    <p:extLst>
      <p:ext uri="{BB962C8B-B14F-4D97-AF65-F5344CB8AC3E}">
        <p14:creationId xmlns:p14="http://schemas.microsoft.com/office/powerpoint/2010/main" val="3817589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Total staffed beds</a:t>
            </a:r>
            <a:r>
              <a:rPr lang="en-US" baseline="0" dirty="0"/>
              <a:t> in NH: ~3,000</a:t>
            </a:r>
          </a:p>
          <a:p>
            <a:r>
              <a:rPr lang="en-US" baseline="0" dirty="0"/>
              <a:t>With added surge capacity we have ~4,400 beds in NH</a:t>
            </a:r>
          </a:p>
          <a:p>
            <a:r>
              <a:rPr lang="en-US" baseline="0" dirty="0"/>
              <a:t>That’s not counting the additional surge centers we have set up with the help of the National Guard</a:t>
            </a:r>
          </a:p>
          <a:p>
            <a:endParaRPr lang="en-US" baseline="0" dirty="0"/>
          </a:p>
          <a:p>
            <a:r>
              <a:rPr lang="en-US" baseline="0" dirty="0"/>
              <a:t>Total ICU beds in NH: 345</a:t>
            </a:r>
          </a:p>
          <a:p>
            <a:r>
              <a:rPr lang="en-US" baseline="0" dirty="0"/>
              <a:t>With added surge capacity we have ~820 ICU beds in NH</a:t>
            </a:r>
            <a:endParaRPr lang="en-US" dirty="0"/>
          </a:p>
        </p:txBody>
      </p:sp>
      <p:sp>
        <p:nvSpPr>
          <p:cNvPr id="4" name="Slide Number Placeholder 3"/>
          <p:cNvSpPr>
            <a:spLocks noGrp="1"/>
          </p:cNvSpPr>
          <p:nvPr>
            <p:ph type="sldNum" sz="quarter" idx="10"/>
          </p:nvPr>
        </p:nvSpPr>
        <p:spPr/>
        <p:txBody>
          <a:bodyPr/>
          <a:lstStyle/>
          <a:p>
            <a:fld id="{912EE63E-8DB6-4052-965D-EF85303517A0}" type="slidenum">
              <a:rPr lang="en-US" smtClean="0"/>
              <a:t>10</a:t>
            </a:fld>
            <a:endParaRPr lang="en-US"/>
          </a:p>
        </p:txBody>
      </p:sp>
    </p:spTree>
    <p:extLst>
      <p:ext uri="{BB962C8B-B14F-4D97-AF65-F5344CB8AC3E}">
        <p14:creationId xmlns:p14="http://schemas.microsoft.com/office/powerpoint/2010/main" val="1509137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2EE63E-8DB6-4052-965D-EF85303517A0}" type="slidenum">
              <a:rPr lang="en-US" smtClean="0"/>
              <a:t>11</a:t>
            </a:fld>
            <a:endParaRPr lang="en-US"/>
          </a:p>
        </p:txBody>
      </p:sp>
    </p:spTree>
    <p:extLst>
      <p:ext uri="{BB962C8B-B14F-4D97-AF65-F5344CB8AC3E}">
        <p14:creationId xmlns:p14="http://schemas.microsoft.com/office/powerpoint/2010/main" val="310631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caution against relaxing social distancing now… </a:t>
            </a:r>
          </a:p>
          <a:p>
            <a:endParaRPr lang="en-US" baseline="0" dirty="0"/>
          </a:p>
          <a:p>
            <a:r>
              <a:rPr lang="en-US" baseline="0" dirty="0"/>
              <a:t>Because of the early and extensive measures taken to dramatically reduce social contact (social distancing), there is likely a significant proportion of our population that has not been exposed and does not have protective antibodies. If we relax our social distancing too quickly, we risk subsequent clusters/outbreaks of infection which we will need to respond to.  </a:t>
            </a:r>
          </a:p>
        </p:txBody>
      </p:sp>
      <p:sp>
        <p:nvSpPr>
          <p:cNvPr id="4" name="Slide Number Placeholder 3"/>
          <p:cNvSpPr>
            <a:spLocks noGrp="1"/>
          </p:cNvSpPr>
          <p:nvPr>
            <p:ph type="sldNum" sz="quarter" idx="10"/>
          </p:nvPr>
        </p:nvSpPr>
        <p:spPr/>
        <p:txBody>
          <a:bodyPr/>
          <a:lstStyle/>
          <a:p>
            <a:fld id="{912EE63E-8DB6-4052-965D-EF85303517A0}" type="slidenum">
              <a:rPr lang="en-US" smtClean="0"/>
              <a:t>12</a:t>
            </a:fld>
            <a:endParaRPr lang="en-US"/>
          </a:p>
        </p:txBody>
      </p:sp>
    </p:spTree>
    <p:extLst>
      <p:ext uri="{BB962C8B-B14F-4D97-AF65-F5344CB8AC3E}">
        <p14:creationId xmlns:p14="http://schemas.microsoft.com/office/powerpoint/2010/main" val="277141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2EE63E-8DB6-4052-965D-EF85303517A0}" type="slidenum">
              <a:rPr lang="en-US" smtClean="0"/>
              <a:t>13</a:t>
            </a:fld>
            <a:endParaRPr lang="en-US"/>
          </a:p>
        </p:txBody>
      </p:sp>
    </p:spTree>
    <p:extLst>
      <p:ext uri="{BB962C8B-B14F-4D97-AF65-F5344CB8AC3E}">
        <p14:creationId xmlns:p14="http://schemas.microsoft.com/office/powerpoint/2010/main" val="2708940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dirty="0"/>
              <a:t>Institute for Health Metrics and Evaluation (IHME) @ University of Washington</a:t>
            </a:r>
          </a:p>
          <a:p>
            <a:pPr defTabSz="931774">
              <a:defRPr/>
            </a:pPr>
            <a:endParaRPr lang="en-US" altLang="en-US" dirty="0"/>
          </a:p>
          <a:p>
            <a:pPr defTabSz="931774">
              <a:defRPr/>
            </a:pPr>
            <a:r>
              <a:rPr lang="en-US" altLang="en-US" dirty="0"/>
              <a:t>Models are constantly changing based on new data. Even just a couple days ago, this model was predicting &gt;36,000 overall bed shortage at peak and &gt;16,000 ICU bed shortage, and more than 24,000 ventilators needed. </a:t>
            </a:r>
          </a:p>
          <a:p>
            <a:pPr defTabSz="931774">
              <a:defRPr/>
            </a:pPr>
            <a:endParaRPr lang="en-US" altLang="en-US" dirty="0"/>
          </a:p>
          <a:p>
            <a:pPr defTabSz="931774">
              <a:defRPr/>
            </a:pPr>
            <a:r>
              <a:rPr lang="en-US" altLang="en-US" b="1" dirty="0"/>
              <a:t>I’ve looked at many different models and there isn’t a single model that I think accurately predicts the future… but based on the models I have reviewed and our NH data, I believe there is a high likelihood of a potential peak within the next several weeks.</a:t>
            </a:r>
          </a:p>
          <a:p>
            <a:pPr defTabSz="931774">
              <a:defRPr/>
            </a:pPr>
            <a:endParaRPr lang="en-US" altLang="en-US" dirty="0"/>
          </a:p>
          <a:p>
            <a:pPr defTabSz="931774">
              <a:defRPr/>
            </a:pPr>
            <a:r>
              <a:rPr lang="en-US" altLang="en-US" dirty="0"/>
              <a:t>Looking at where we are now in NH in the course of the epidemic, I’m hopeful we can be successful at minimizing the health impact on our NH communities with your ongoing collective help. </a:t>
            </a:r>
          </a:p>
          <a:p>
            <a:endParaRPr lang="en-US" dirty="0"/>
          </a:p>
        </p:txBody>
      </p:sp>
      <p:sp>
        <p:nvSpPr>
          <p:cNvPr id="4" name="Slide Number Placeholder 3"/>
          <p:cNvSpPr>
            <a:spLocks noGrp="1"/>
          </p:cNvSpPr>
          <p:nvPr>
            <p:ph type="sldNum" sz="quarter" idx="10"/>
          </p:nvPr>
        </p:nvSpPr>
        <p:spPr/>
        <p:txBody>
          <a:bodyPr/>
          <a:lstStyle/>
          <a:p>
            <a:fld id="{912EE63E-8DB6-4052-965D-EF85303517A0}" type="slidenum">
              <a:rPr lang="en-US" smtClean="0"/>
              <a:t>14</a:t>
            </a:fld>
            <a:endParaRPr lang="en-US"/>
          </a:p>
        </p:txBody>
      </p:sp>
    </p:spTree>
    <p:extLst>
      <p:ext uri="{BB962C8B-B14F-4D97-AF65-F5344CB8AC3E}">
        <p14:creationId xmlns:p14="http://schemas.microsoft.com/office/powerpoint/2010/main" val="1949283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2EE63E-8DB6-4052-965D-EF85303517A0}" type="slidenum">
              <a:rPr lang="en-US" smtClean="0"/>
              <a:t>15</a:t>
            </a:fld>
            <a:endParaRPr lang="en-US"/>
          </a:p>
        </p:txBody>
      </p:sp>
    </p:spTree>
    <p:extLst>
      <p:ext uri="{BB962C8B-B14F-4D97-AF65-F5344CB8AC3E}">
        <p14:creationId xmlns:p14="http://schemas.microsoft.com/office/powerpoint/2010/main" val="3725254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019"/>
              </a:spcAft>
            </a:pPr>
            <a:r>
              <a:rPr lang="en-US" altLang="en-US" dirty="0"/>
              <a:t>3/13: State of Emergency</a:t>
            </a:r>
          </a:p>
          <a:p>
            <a:pPr>
              <a:spcAft>
                <a:spcPts val="1019"/>
              </a:spcAft>
            </a:pPr>
            <a:endParaRPr lang="en-US" altLang="en-US" dirty="0"/>
          </a:p>
          <a:p>
            <a:pPr>
              <a:spcAft>
                <a:spcPts val="1019"/>
              </a:spcAft>
            </a:pPr>
            <a:r>
              <a:rPr lang="en-US" altLang="en-US" dirty="0"/>
              <a:t>3/16: School remote learning transition</a:t>
            </a:r>
          </a:p>
          <a:p>
            <a:pPr>
              <a:spcAft>
                <a:spcPts val="1019"/>
              </a:spcAft>
            </a:pPr>
            <a:r>
              <a:rPr lang="en-US" altLang="en-US" dirty="0"/>
              <a:t>3/16: Limiting mass gatherings and closure of sit-down restaurants</a:t>
            </a:r>
          </a:p>
          <a:p>
            <a:pPr>
              <a:spcAft>
                <a:spcPts val="1019"/>
              </a:spcAft>
            </a:pPr>
            <a:endParaRPr lang="en-US" altLang="en-US" dirty="0"/>
          </a:p>
          <a:p>
            <a:pPr>
              <a:spcAft>
                <a:spcPts val="1019"/>
              </a:spcAft>
            </a:pPr>
            <a:r>
              <a:rPr lang="en-US" altLang="en-US" dirty="0"/>
              <a:t>3/23: limiting mass gatherings to 10 or less</a:t>
            </a:r>
          </a:p>
          <a:p>
            <a:pPr>
              <a:spcAft>
                <a:spcPts val="1019"/>
              </a:spcAft>
            </a:pPr>
            <a:endParaRPr lang="en-US" altLang="en-US" dirty="0"/>
          </a:p>
          <a:p>
            <a:pPr>
              <a:spcAft>
                <a:spcPts val="1019"/>
              </a:spcAft>
            </a:pPr>
            <a:r>
              <a:rPr lang="en-US" altLang="en-US" dirty="0"/>
              <a:t>3/26: closure of non-essential businesses, “stay at home” executive order</a:t>
            </a:r>
          </a:p>
          <a:p>
            <a:endParaRPr lang="en-US" dirty="0"/>
          </a:p>
        </p:txBody>
      </p:sp>
      <p:sp>
        <p:nvSpPr>
          <p:cNvPr id="4" name="Slide Number Placeholder 3"/>
          <p:cNvSpPr>
            <a:spLocks noGrp="1"/>
          </p:cNvSpPr>
          <p:nvPr>
            <p:ph type="sldNum" sz="quarter" idx="10"/>
          </p:nvPr>
        </p:nvSpPr>
        <p:spPr/>
        <p:txBody>
          <a:bodyPr/>
          <a:lstStyle/>
          <a:p>
            <a:fld id="{912EE63E-8DB6-4052-965D-EF85303517A0}" type="slidenum">
              <a:rPr lang="en-US" smtClean="0"/>
              <a:t>16</a:t>
            </a:fld>
            <a:endParaRPr lang="en-US"/>
          </a:p>
        </p:txBody>
      </p:sp>
    </p:spTree>
    <p:extLst>
      <p:ext uri="{BB962C8B-B14F-4D97-AF65-F5344CB8AC3E}">
        <p14:creationId xmlns:p14="http://schemas.microsoft.com/office/powerpoint/2010/main" val="2603846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Yesterday,</a:t>
            </a:r>
            <a:r>
              <a:rPr lang="en-US" baseline="0" dirty="0"/>
              <a:t> more than 400 people were tested for COVID-19</a:t>
            </a:r>
          </a:p>
          <a:p>
            <a:endParaRPr lang="en-US" baseline="0" dirty="0"/>
          </a:p>
          <a:p>
            <a:r>
              <a:rPr lang="en-US" baseline="0" dirty="0"/>
              <a:t>So the last week have averaged around 400 tests per day.</a:t>
            </a:r>
            <a:endParaRPr lang="en-US" dirty="0"/>
          </a:p>
        </p:txBody>
      </p:sp>
      <p:sp>
        <p:nvSpPr>
          <p:cNvPr id="4" name="Slide Number Placeholder 3"/>
          <p:cNvSpPr>
            <a:spLocks noGrp="1"/>
          </p:cNvSpPr>
          <p:nvPr>
            <p:ph type="sldNum" sz="quarter" idx="10"/>
          </p:nvPr>
        </p:nvSpPr>
        <p:spPr/>
        <p:txBody>
          <a:bodyPr/>
          <a:lstStyle/>
          <a:p>
            <a:fld id="{912EE63E-8DB6-4052-965D-EF85303517A0}" type="slidenum">
              <a:rPr lang="en-US" smtClean="0"/>
              <a:t>17</a:t>
            </a:fld>
            <a:endParaRPr lang="en-US"/>
          </a:p>
        </p:txBody>
      </p:sp>
    </p:spTree>
    <p:extLst>
      <p:ext uri="{BB962C8B-B14F-4D97-AF65-F5344CB8AC3E}">
        <p14:creationId xmlns:p14="http://schemas.microsoft.com/office/powerpoint/2010/main" val="2510087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2EE63E-8DB6-4052-965D-EF85303517A0}" type="slidenum">
              <a:rPr lang="en-US" smtClean="0"/>
              <a:t>18</a:t>
            </a:fld>
            <a:endParaRPr lang="en-US"/>
          </a:p>
        </p:txBody>
      </p:sp>
    </p:spTree>
    <p:extLst>
      <p:ext uri="{BB962C8B-B14F-4D97-AF65-F5344CB8AC3E}">
        <p14:creationId xmlns:p14="http://schemas.microsoft.com/office/powerpoint/2010/main" val="31819746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2EE63E-8DB6-4052-965D-EF85303517A0}" type="slidenum">
              <a:rPr lang="en-US" smtClean="0"/>
              <a:t>19</a:t>
            </a:fld>
            <a:endParaRPr lang="en-US"/>
          </a:p>
        </p:txBody>
      </p:sp>
    </p:spTree>
    <p:extLst>
      <p:ext uri="{BB962C8B-B14F-4D97-AF65-F5344CB8AC3E}">
        <p14:creationId xmlns:p14="http://schemas.microsoft.com/office/powerpoint/2010/main" val="1079066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2EE63E-8DB6-4052-965D-EF85303517A0}" type="slidenum">
              <a:rPr lang="en-US" smtClean="0"/>
              <a:t>2</a:t>
            </a:fld>
            <a:endParaRPr lang="en-US"/>
          </a:p>
        </p:txBody>
      </p:sp>
    </p:spTree>
    <p:extLst>
      <p:ext uri="{BB962C8B-B14F-4D97-AF65-F5344CB8AC3E}">
        <p14:creationId xmlns:p14="http://schemas.microsoft.com/office/powerpoint/2010/main" val="12507882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2EE63E-8DB6-4052-965D-EF85303517A0}" type="slidenum">
              <a:rPr lang="en-US" smtClean="0"/>
              <a:t>20</a:t>
            </a:fld>
            <a:endParaRPr lang="en-US"/>
          </a:p>
        </p:txBody>
      </p:sp>
    </p:spTree>
    <p:extLst>
      <p:ext uri="{BB962C8B-B14F-4D97-AF65-F5344CB8AC3E}">
        <p14:creationId xmlns:p14="http://schemas.microsoft.com/office/powerpoint/2010/main" val="3068634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Aft>
                <a:spcPts val="1019"/>
              </a:spcAft>
              <a:defRPr/>
            </a:pPr>
            <a:endParaRPr lang="en-US" dirty="0"/>
          </a:p>
        </p:txBody>
      </p:sp>
      <p:sp>
        <p:nvSpPr>
          <p:cNvPr id="4" name="Slide Number Placeholder 3"/>
          <p:cNvSpPr>
            <a:spLocks noGrp="1"/>
          </p:cNvSpPr>
          <p:nvPr>
            <p:ph type="sldNum" sz="quarter" idx="10"/>
          </p:nvPr>
        </p:nvSpPr>
        <p:spPr/>
        <p:txBody>
          <a:bodyPr/>
          <a:lstStyle/>
          <a:p>
            <a:fld id="{912EE63E-8DB6-4052-965D-EF85303517A0}" type="slidenum">
              <a:rPr lang="en-US" smtClean="0"/>
              <a:t>21</a:t>
            </a:fld>
            <a:endParaRPr lang="en-US"/>
          </a:p>
        </p:txBody>
      </p:sp>
    </p:spTree>
    <p:extLst>
      <p:ext uri="{BB962C8B-B14F-4D97-AF65-F5344CB8AC3E}">
        <p14:creationId xmlns:p14="http://schemas.microsoft.com/office/powerpoint/2010/main" val="258291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2EE63E-8DB6-4052-965D-EF85303517A0}" type="slidenum">
              <a:rPr lang="en-US" smtClean="0"/>
              <a:t>3</a:t>
            </a:fld>
            <a:endParaRPr lang="en-US"/>
          </a:p>
        </p:txBody>
      </p:sp>
    </p:spTree>
    <p:extLst>
      <p:ext uri="{BB962C8B-B14F-4D97-AF65-F5344CB8AC3E}">
        <p14:creationId xmlns:p14="http://schemas.microsoft.com/office/powerpoint/2010/main" val="2341592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2EE63E-8DB6-4052-965D-EF85303517A0}" type="slidenum">
              <a:rPr lang="en-US" smtClean="0"/>
              <a:t>4</a:t>
            </a:fld>
            <a:endParaRPr lang="en-US"/>
          </a:p>
        </p:txBody>
      </p:sp>
    </p:spTree>
    <p:extLst>
      <p:ext uri="{BB962C8B-B14F-4D97-AF65-F5344CB8AC3E}">
        <p14:creationId xmlns:p14="http://schemas.microsoft.com/office/powerpoint/2010/main" val="2886789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2EE63E-8DB6-4052-965D-EF85303517A0}" type="slidenum">
              <a:rPr lang="en-US" smtClean="0"/>
              <a:t>5</a:t>
            </a:fld>
            <a:endParaRPr lang="en-US"/>
          </a:p>
        </p:txBody>
      </p:sp>
    </p:spTree>
    <p:extLst>
      <p:ext uri="{BB962C8B-B14F-4D97-AF65-F5344CB8AC3E}">
        <p14:creationId xmlns:p14="http://schemas.microsoft.com/office/powerpoint/2010/main" val="2865927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2EE63E-8DB6-4052-965D-EF85303517A0}" type="slidenum">
              <a:rPr lang="en-US" smtClean="0"/>
              <a:t>6</a:t>
            </a:fld>
            <a:endParaRPr lang="en-US"/>
          </a:p>
        </p:txBody>
      </p:sp>
    </p:spTree>
    <p:extLst>
      <p:ext uri="{BB962C8B-B14F-4D97-AF65-F5344CB8AC3E}">
        <p14:creationId xmlns:p14="http://schemas.microsoft.com/office/powerpoint/2010/main" val="1976891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2EE63E-8DB6-4052-965D-EF85303517A0}" type="slidenum">
              <a:rPr lang="en-US" smtClean="0"/>
              <a:t>7</a:t>
            </a:fld>
            <a:endParaRPr lang="en-US"/>
          </a:p>
        </p:txBody>
      </p:sp>
    </p:spTree>
    <p:extLst>
      <p:ext uri="{BB962C8B-B14F-4D97-AF65-F5344CB8AC3E}">
        <p14:creationId xmlns:p14="http://schemas.microsoft.com/office/powerpoint/2010/main" val="417487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2EE63E-8DB6-4052-965D-EF85303517A0}" type="slidenum">
              <a:rPr lang="en-US" smtClean="0"/>
              <a:t>8</a:t>
            </a:fld>
            <a:endParaRPr lang="en-US"/>
          </a:p>
        </p:txBody>
      </p:sp>
    </p:spTree>
    <p:extLst>
      <p:ext uri="{BB962C8B-B14F-4D97-AF65-F5344CB8AC3E}">
        <p14:creationId xmlns:p14="http://schemas.microsoft.com/office/powerpoint/2010/main" val="3390424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These diagrams are meant</a:t>
            </a:r>
            <a:r>
              <a:rPr lang="en-US" b="1" baseline="0" dirty="0"/>
              <a:t> to be examples of the magnitude of the impact of community mitigation, not represent what we think will actually occur. </a:t>
            </a:r>
          </a:p>
          <a:p>
            <a:endParaRPr lang="en-US" b="1" dirty="0"/>
          </a:p>
          <a:p>
            <a:r>
              <a:rPr lang="en-US" dirty="0"/>
              <a:t>Modeling studies</a:t>
            </a:r>
            <a:r>
              <a:rPr lang="en-US" baseline="0" dirty="0"/>
              <a:t> (Imperial College of London) have shown that with community mitigation measures we can decrease deaths by half. </a:t>
            </a:r>
          </a:p>
          <a:p>
            <a:endParaRPr lang="en-US" baseline="0" dirty="0"/>
          </a:p>
          <a:p>
            <a:r>
              <a:rPr lang="en-US" baseline="0" dirty="0"/>
              <a:t>We can also decrease hospitalizations by two-thirds. </a:t>
            </a:r>
            <a:endParaRPr lang="en-US" dirty="0"/>
          </a:p>
        </p:txBody>
      </p:sp>
      <p:sp>
        <p:nvSpPr>
          <p:cNvPr id="4" name="Slide Number Placeholder 3"/>
          <p:cNvSpPr>
            <a:spLocks noGrp="1"/>
          </p:cNvSpPr>
          <p:nvPr>
            <p:ph type="sldNum" sz="quarter" idx="10"/>
          </p:nvPr>
        </p:nvSpPr>
        <p:spPr/>
        <p:txBody>
          <a:bodyPr/>
          <a:lstStyle/>
          <a:p>
            <a:fld id="{912EE63E-8DB6-4052-965D-EF85303517A0}" type="slidenum">
              <a:rPr lang="en-US" smtClean="0"/>
              <a:t>9</a:t>
            </a:fld>
            <a:endParaRPr lang="en-US"/>
          </a:p>
        </p:txBody>
      </p:sp>
    </p:spTree>
    <p:extLst>
      <p:ext uri="{BB962C8B-B14F-4D97-AF65-F5344CB8AC3E}">
        <p14:creationId xmlns:p14="http://schemas.microsoft.com/office/powerpoint/2010/main" val="3100340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8" y="152400"/>
            <a:ext cx="8686800" cy="762000"/>
          </a:xfrm>
        </p:spPr>
        <p:txBody>
          <a:bodyPr/>
          <a:lstStyle/>
          <a:p>
            <a:pPr algn="l"/>
            <a:r>
              <a:rPr lang="en-US" dirty="0">
                <a:solidFill>
                  <a:schemeClr val="tx2">
                    <a:lumMod val="75000"/>
                  </a:schemeClr>
                </a:solidFill>
              </a:rPr>
              <a:t>Current Situation in New Hampshire</a:t>
            </a: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201168" y="1066800"/>
            <a:ext cx="8686800" cy="47266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600"/>
              </a:spcAft>
            </a:pPr>
            <a:r>
              <a:rPr lang="en-US" altLang="en-US" sz="2400" dirty="0"/>
              <a:t>9,958 people have already been tested for COVID-19</a:t>
            </a:r>
          </a:p>
          <a:p>
            <a:pPr>
              <a:spcAft>
                <a:spcPts val="600"/>
              </a:spcAft>
            </a:pPr>
            <a:r>
              <a:rPr lang="en-US" altLang="en-US" sz="2400" dirty="0"/>
              <a:t>155 tests are underway at our Public Health Laboratories</a:t>
            </a:r>
          </a:p>
          <a:p>
            <a:pPr>
              <a:spcAft>
                <a:spcPts val="600"/>
              </a:spcAft>
            </a:pPr>
            <a:endParaRPr lang="en-US" altLang="en-US" sz="1100" dirty="0"/>
          </a:p>
          <a:p>
            <a:pPr>
              <a:spcAft>
                <a:spcPts val="600"/>
              </a:spcAft>
            </a:pPr>
            <a:r>
              <a:rPr lang="en-US" altLang="en-US" sz="2400" dirty="0"/>
              <a:t>819 people are confirmed to have COVID-19 (+31 from yesterday)</a:t>
            </a:r>
          </a:p>
          <a:p>
            <a:pPr>
              <a:spcAft>
                <a:spcPts val="600"/>
              </a:spcAft>
            </a:pPr>
            <a:r>
              <a:rPr lang="en-US" altLang="en-US" sz="2400" dirty="0"/>
              <a:t>127 of these have required care in a hospital (+9 from yesterday)</a:t>
            </a:r>
          </a:p>
          <a:p>
            <a:pPr>
              <a:spcAft>
                <a:spcPts val="600"/>
              </a:spcAft>
            </a:pPr>
            <a:r>
              <a:rPr lang="en-US" altLang="en-US" sz="2400" dirty="0"/>
              <a:t>21 people have died (+3 from yesterday) </a:t>
            </a:r>
          </a:p>
          <a:p>
            <a:pPr>
              <a:spcAft>
                <a:spcPts val="600"/>
              </a:spcAft>
            </a:pPr>
            <a:endParaRPr lang="en-US" altLang="en-US" sz="1100" dirty="0"/>
          </a:p>
          <a:p>
            <a:pPr>
              <a:spcAft>
                <a:spcPts val="600"/>
              </a:spcAft>
            </a:pPr>
            <a:r>
              <a:rPr lang="en-US" altLang="en-US" sz="2400" dirty="0"/>
              <a:t>COVID-19 is widespread and present in most areas in NH</a:t>
            </a:r>
          </a:p>
        </p:txBody>
      </p:sp>
    </p:spTree>
    <p:extLst>
      <p:ext uri="{BB962C8B-B14F-4D97-AF65-F5344CB8AC3E}">
        <p14:creationId xmlns:p14="http://schemas.microsoft.com/office/powerpoint/2010/main" val="2212378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874713"/>
            <a:ext cx="9107487"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01168" y="152400"/>
            <a:ext cx="8686800" cy="762000"/>
          </a:xfrm>
        </p:spPr>
        <p:txBody>
          <a:bodyPr>
            <a:normAutofit/>
          </a:bodyPr>
          <a:lstStyle/>
          <a:p>
            <a:pPr algn="l"/>
            <a:r>
              <a:rPr lang="en-US" dirty="0">
                <a:solidFill>
                  <a:schemeClr val="tx2">
                    <a:lumMod val="75000"/>
                  </a:schemeClr>
                </a:solidFill>
              </a:rPr>
              <a:t>We Can Decreased Hospitalizations</a:t>
            </a:r>
          </a:p>
        </p:txBody>
      </p:sp>
      <p:pic>
        <p:nvPicPr>
          <p:cNvPr id="5" name="Content Placeholder 4"/>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513922" y="5650468"/>
            <a:ext cx="2116157" cy="369332"/>
          </a:xfrm>
          <a:prstGeom prst="rect">
            <a:avLst/>
          </a:prstGeom>
          <a:noFill/>
        </p:spPr>
        <p:txBody>
          <a:bodyPr wrap="none" rtlCol="0">
            <a:spAutoFit/>
          </a:bodyPr>
          <a:lstStyle/>
          <a:p>
            <a:r>
              <a:rPr lang="en-US" dirty="0"/>
              <a:t>Days Since First Case</a:t>
            </a:r>
          </a:p>
        </p:txBody>
      </p:sp>
      <p:sp>
        <p:nvSpPr>
          <p:cNvPr id="7" name="TextBox 6"/>
          <p:cNvSpPr txBox="1"/>
          <p:nvPr/>
        </p:nvSpPr>
        <p:spPr>
          <a:xfrm rot="16200000">
            <a:off x="-354046" y="3244334"/>
            <a:ext cx="1229824" cy="369332"/>
          </a:xfrm>
          <a:prstGeom prst="rect">
            <a:avLst/>
          </a:prstGeom>
          <a:noFill/>
        </p:spPr>
        <p:txBody>
          <a:bodyPr wrap="none" rtlCol="0">
            <a:spAutoFit/>
          </a:bodyPr>
          <a:lstStyle/>
          <a:p>
            <a:r>
              <a:rPr lang="en-US" dirty="0"/>
              <a:t>Daily Cases</a:t>
            </a:r>
          </a:p>
        </p:txBody>
      </p:sp>
      <p:sp>
        <p:nvSpPr>
          <p:cNvPr id="8" name="TextBox 7"/>
          <p:cNvSpPr txBox="1"/>
          <p:nvPr/>
        </p:nvSpPr>
        <p:spPr>
          <a:xfrm>
            <a:off x="3429000" y="1066800"/>
            <a:ext cx="2396554" cy="646331"/>
          </a:xfrm>
          <a:prstGeom prst="rect">
            <a:avLst/>
          </a:prstGeom>
          <a:noFill/>
        </p:spPr>
        <p:txBody>
          <a:bodyPr wrap="none" rtlCol="0">
            <a:spAutoFit/>
          </a:bodyPr>
          <a:lstStyle/>
          <a:p>
            <a:r>
              <a:rPr lang="en-US" u="sng" dirty="0"/>
              <a:t>Peak (No Interventions)</a:t>
            </a:r>
            <a:endParaRPr lang="en-US" dirty="0"/>
          </a:p>
          <a:p>
            <a:r>
              <a:rPr lang="en-US" dirty="0"/>
              <a:t>8,000 Hospitalizations</a:t>
            </a:r>
          </a:p>
        </p:txBody>
      </p:sp>
      <p:sp>
        <p:nvSpPr>
          <p:cNvPr id="13" name="TextBox 12"/>
          <p:cNvSpPr txBox="1"/>
          <p:nvPr/>
        </p:nvSpPr>
        <p:spPr>
          <a:xfrm>
            <a:off x="5715000" y="3276600"/>
            <a:ext cx="2934008" cy="646331"/>
          </a:xfrm>
          <a:prstGeom prst="rect">
            <a:avLst/>
          </a:prstGeom>
          <a:noFill/>
        </p:spPr>
        <p:txBody>
          <a:bodyPr wrap="none" rtlCol="0">
            <a:spAutoFit/>
          </a:bodyPr>
          <a:lstStyle/>
          <a:p>
            <a:r>
              <a:rPr lang="en-US" u="sng" dirty="0"/>
              <a:t>Peak (Community Mitigation)</a:t>
            </a:r>
          </a:p>
          <a:p>
            <a:r>
              <a:rPr lang="en-US" dirty="0"/>
              <a:t>2,600 Hospitalizations</a:t>
            </a:r>
          </a:p>
        </p:txBody>
      </p:sp>
      <p:grpSp>
        <p:nvGrpSpPr>
          <p:cNvPr id="24" name="Group 23"/>
          <p:cNvGrpSpPr/>
          <p:nvPr/>
        </p:nvGrpSpPr>
        <p:grpSpPr>
          <a:xfrm>
            <a:off x="533400" y="3886200"/>
            <a:ext cx="8534400" cy="261610"/>
            <a:chOff x="533400" y="4767590"/>
            <a:chExt cx="8534400" cy="261610"/>
          </a:xfrm>
        </p:grpSpPr>
        <p:cxnSp>
          <p:nvCxnSpPr>
            <p:cNvPr id="16" name="Straight Connector 15"/>
            <p:cNvCxnSpPr/>
            <p:nvPr/>
          </p:nvCxnSpPr>
          <p:spPr>
            <a:xfrm>
              <a:off x="533400" y="4800600"/>
              <a:ext cx="8409054" cy="0"/>
            </a:xfrm>
            <a:prstGeom prst="line">
              <a:avLst/>
            </a:prstGeom>
            <a:ln w="15875">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644012" y="4767590"/>
              <a:ext cx="1423788" cy="261610"/>
            </a:xfrm>
            <a:prstGeom prst="rect">
              <a:avLst/>
            </a:prstGeom>
            <a:noFill/>
          </p:spPr>
          <p:txBody>
            <a:bodyPr wrap="none" rtlCol="0">
              <a:spAutoFit/>
            </a:bodyPr>
            <a:lstStyle/>
            <a:p>
              <a:r>
                <a:rPr lang="en-US" sz="1100" dirty="0">
                  <a:solidFill>
                    <a:schemeClr val="tx1">
                      <a:lumMod val="85000"/>
                      <a:lumOff val="15000"/>
                    </a:schemeClr>
                  </a:solidFill>
                </a:rPr>
                <a:t>Hospital Bed Capacity</a:t>
              </a:r>
            </a:p>
          </p:txBody>
        </p:sp>
      </p:grpSp>
    </p:spTree>
    <p:extLst>
      <p:ext uri="{BB962C8B-B14F-4D97-AF65-F5344CB8AC3E}">
        <p14:creationId xmlns:p14="http://schemas.microsoft.com/office/powerpoint/2010/main" val="482383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874713"/>
            <a:ext cx="9107487"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01168" y="152400"/>
            <a:ext cx="8686800" cy="762000"/>
          </a:xfrm>
        </p:spPr>
        <p:txBody>
          <a:bodyPr/>
          <a:lstStyle/>
          <a:p>
            <a:pPr algn="l"/>
            <a:r>
              <a:rPr lang="en-US" dirty="0">
                <a:solidFill>
                  <a:schemeClr val="tx2">
                    <a:lumMod val="75000"/>
                  </a:schemeClr>
                </a:solidFill>
              </a:rPr>
              <a:t>Outbreak Suppression</a:t>
            </a:r>
          </a:p>
        </p:txBody>
      </p:sp>
      <p:pic>
        <p:nvPicPr>
          <p:cNvPr id="5" name="Content Placeholder 4"/>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513922" y="5650468"/>
            <a:ext cx="2116157" cy="369332"/>
          </a:xfrm>
          <a:prstGeom prst="rect">
            <a:avLst/>
          </a:prstGeom>
          <a:noFill/>
        </p:spPr>
        <p:txBody>
          <a:bodyPr wrap="none" rtlCol="0">
            <a:spAutoFit/>
          </a:bodyPr>
          <a:lstStyle/>
          <a:p>
            <a:r>
              <a:rPr lang="en-US" dirty="0"/>
              <a:t>Days Since First Case</a:t>
            </a:r>
          </a:p>
        </p:txBody>
      </p:sp>
      <p:sp>
        <p:nvSpPr>
          <p:cNvPr id="7" name="TextBox 6"/>
          <p:cNvSpPr txBox="1"/>
          <p:nvPr/>
        </p:nvSpPr>
        <p:spPr>
          <a:xfrm rot="16200000">
            <a:off x="-354046" y="3244334"/>
            <a:ext cx="1229824" cy="369332"/>
          </a:xfrm>
          <a:prstGeom prst="rect">
            <a:avLst/>
          </a:prstGeom>
          <a:noFill/>
        </p:spPr>
        <p:txBody>
          <a:bodyPr wrap="none" rtlCol="0">
            <a:spAutoFit/>
          </a:bodyPr>
          <a:lstStyle/>
          <a:p>
            <a:r>
              <a:rPr lang="en-US" dirty="0"/>
              <a:t>Daily Cases</a:t>
            </a:r>
          </a:p>
        </p:txBody>
      </p:sp>
      <p:sp>
        <p:nvSpPr>
          <p:cNvPr id="15" name="TextBox 14"/>
          <p:cNvSpPr txBox="1"/>
          <p:nvPr/>
        </p:nvSpPr>
        <p:spPr>
          <a:xfrm>
            <a:off x="5410200" y="1270337"/>
            <a:ext cx="3221071" cy="1569660"/>
          </a:xfrm>
          <a:prstGeom prst="rect">
            <a:avLst/>
          </a:prstGeom>
          <a:noFill/>
        </p:spPr>
        <p:txBody>
          <a:bodyPr wrap="square" rtlCol="0">
            <a:spAutoFit/>
          </a:bodyPr>
          <a:lstStyle/>
          <a:p>
            <a:r>
              <a:rPr lang="en-US" sz="2400" dirty="0"/>
              <a:t>If our social distancing efforts are strong enough, we could stop the outbreak</a:t>
            </a:r>
          </a:p>
        </p:txBody>
      </p:sp>
    </p:spTree>
    <p:extLst>
      <p:ext uri="{BB962C8B-B14F-4D97-AF65-F5344CB8AC3E}">
        <p14:creationId xmlns:p14="http://schemas.microsoft.com/office/powerpoint/2010/main" val="339318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3" y="874713"/>
            <a:ext cx="9107487"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3513922" y="5650468"/>
            <a:ext cx="2116157" cy="369332"/>
          </a:xfrm>
          <a:prstGeom prst="rect">
            <a:avLst/>
          </a:prstGeom>
          <a:noFill/>
        </p:spPr>
        <p:txBody>
          <a:bodyPr wrap="none" rtlCol="0">
            <a:spAutoFit/>
          </a:bodyPr>
          <a:lstStyle/>
          <a:p>
            <a:r>
              <a:rPr lang="en-US" dirty="0"/>
              <a:t>Days Since First Case</a:t>
            </a:r>
          </a:p>
        </p:txBody>
      </p:sp>
      <p:sp>
        <p:nvSpPr>
          <p:cNvPr id="12" name="TextBox 11"/>
          <p:cNvSpPr txBox="1"/>
          <p:nvPr/>
        </p:nvSpPr>
        <p:spPr>
          <a:xfrm rot="16200000">
            <a:off x="-354046" y="3244334"/>
            <a:ext cx="1229824" cy="369332"/>
          </a:xfrm>
          <a:prstGeom prst="rect">
            <a:avLst/>
          </a:prstGeom>
          <a:noFill/>
        </p:spPr>
        <p:txBody>
          <a:bodyPr wrap="none" rtlCol="0">
            <a:spAutoFit/>
          </a:bodyPr>
          <a:lstStyle/>
          <a:p>
            <a:r>
              <a:rPr lang="en-US" dirty="0"/>
              <a:t>Daily Cases</a:t>
            </a:r>
          </a:p>
        </p:txBody>
      </p:sp>
      <p:sp>
        <p:nvSpPr>
          <p:cNvPr id="13" name="Title 1"/>
          <p:cNvSpPr txBox="1">
            <a:spLocks/>
          </p:cNvSpPr>
          <p:nvPr/>
        </p:nvSpPr>
        <p:spPr>
          <a:xfrm>
            <a:off x="201168" y="152400"/>
            <a:ext cx="86868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solidFill>
                  <a:schemeClr val="tx2">
                    <a:lumMod val="75000"/>
                  </a:schemeClr>
                </a:solidFill>
              </a:rPr>
              <a:t>Relaxing Social Distancing</a:t>
            </a:r>
          </a:p>
        </p:txBody>
      </p:sp>
    </p:spTree>
    <p:extLst>
      <p:ext uri="{BB962C8B-B14F-4D97-AF65-F5344CB8AC3E}">
        <p14:creationId xmlns:p14="http://schemas.microsoft.com/office/powerpoint/2010/main" val="647598589"/>
      </p:ext>
    </p:extLst>
  </p:cSld>
  <p:clrMapOvr>
    <a:masterClrMapping/>
  </p:clrMapOvr>
  <mc:AlternateContent xmlns:mc="http://schemas.openxmlformats.org/markup-compatibility/2006" xmlns:p14="http://schemas.microsoft.com/office/powerpoint/2010/main">
    <mc:Choice Requires="p14">
      <p:transition spd="slow" p14:dur="1250" advClick="0" advTm="1000">
        <p:wipe/>
      </p:transition>
    </mc:Choice>
    <mc:Fallback xmlns="">
      <p:transition spd="slow" advClick="0" advTm="1000">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3" y="874713"/>
            <a:ext cx="9107487"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513922" y="5650468"/>
            <a:ext cx="2116157" cy="369332"/>
          </a:xfrm>
          <a:prstGeom prst="rect">
            <a:avLst/>
          </a:prstGeom>
          <a:noFill/>
        </p:spPr>
        <p:txBody>
          <a:bodyPr wrap="none" rtlCol="0">
            <a:spAutoFit/>
          </a:bodyPr>
          <a:lstStyle/>
          <a:p>
            <a:r>
              <a:rPr lang="en-US" dirty="0"/>
              <a:t>Days Since First Case</a:t>
            </a:r>
          </a:p>
        </p:txBody>
      </p:sp>
      <p:sp>
        <p:nvSpPr>
          <p:cNvPr id="8" name="TextBox 7"/>
          <p:cNvSpPr txBox="1"/>
          <p:nvPr/>
        </p:nvSpPr>
        <p:spPr>
          <a:xfrm rot="16200000">
            <a:off x="-354046" y="3244334"/>
            <a:ext cx="1229824" cy="369332"/>
          </a:xfrm>
          <a:prstGeom prst="rect">
            <a:avLst/>
          </a:prstGeom>
          <a:noFill/>
        </p:spPr>
        <p:txBody>
          <a:bodyPr wrap="none" rtlCol="0">
            <a:spAutoFit/>
          </a:bodyPr>
          <a:lstStyle/>
          <a:p>
            <a:r>
              <a:rPr lang="en-US" dirty="0"/>
              <a:t>Daily Cases</a:t>
            </a:r>
          </a:p>
        </p:txBody>
      </p:sp>
      <p:sp>
        <p:nvSpPr>
          <p:cNvPr id="10" name="Title 1"/>
          <p:cNvSpPr>
            <a:spLocks noGrp="1"/>
          </p:cNvSpPr>
          <p:nvPr>
            <p:ph type="title"/>
          </p:nvPr>
        </p:nvSpPr>
        <p:spPr>
          <a:xfrm>
            <a:off x="201168" y="152400"/>
            <a:ext cx="8686800" cy="762000"/>
          </a:xfrm>
        </p:spPr>
        <p:txBody>
          <a:bodyPr/>
          <a:lstStyle/>
          <a:p>
            <a:pPr algn="l"/>
            <a:r>
              <a:rPr lang="en-US" dirty="0">
                <a:solidFill>
                  <a:schemeClr val="tx2">
                    <a:lumMod val="75000"/>
                  </a:schemeClr>
                </a:solidFill>
              </a:rPr>
              <a:t>Relaxing Social Distancing</a:t>
            </a:r>
          </a:p>
        </p:txBody>
      </p:sp>
      <p:sp>
        <p:nvSpPr>
          <p:cNvPr id="9" name="TextBox 8"/>
          <p:cNvSpPr txBox="1"/>
          <p:nvPr/>
        </p:nvSpPr>
        <p:spPr>
          <a:xfrm>
            <a:off x="5181600" y="1478340"/>
            <a:ext cx="3048000" cy="1569660"/>
          </a:xfrm>
          <a:prstGeom prst="rect">
            <a:avLst/>
          </a:prstGeom>
          <a:noFill/>
        </p:spPr>
        <p:txBody>
          <a:bodyPr wrap="square" rtlCol="0">
            <a:spAutoFit/>
          </a:bodyPr>
          <a:lstStyle/>
          <a:p>
            <a:r>
              <a:rPr lang="en-US" sz="2400" dirty="0"/>
              <a:t>If we relax our social distancing too quickly, we risk subsequent outbreaks of COVID-19</a:t>
            </a:r>
          </a:p>
        </p:txBody>
      </p:sp>
    </p:spTree>
    <p:extLst>
      <p:ext uri="{BB962C8B-B14F-4D97-AF65-F5344CB8AC3E}">
        <p14:creationId xmlns:p14="http://schemas.microsoft.com/office/powerpoint/2010/main" val="1086431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8" y="152400"/>
            <a:ext cx="8686800" cy="762000"/>
          </a:xfrm>
        </p:spPr>
        <p:txBody>
          <a:bodyPr/>
          <a:lstStyle/>
          <a:p>
            <a:pPr algn="l"/>
            <a:r>
              <a:rPr lang="en-US" dirty="0">
                <a:solidFill>
                  <a:schemeClr val="tx2">
                    <a:lumMod val="75000"/>
                  </a:schemeClr>
                </a:solidFill>
              </a:rPr>
              <a:t>U.S. Hospital Resource Use</a:t>
            </a: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IHME. COVID-19 Projections. Website: https://covid19.healthdata.org/united-states-of-america.</a:t>
            </a:r>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32" y="838200"/>
            <a:ext cx="8942736" cy="5338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3599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8" y="152400"/>
            <a:ext cx="8686800" cy="762000"/>
          </a:xfrm>
        </p:spPr>
        <p:txBody>
          <a:bodyPr/>
          <a:lstStyle/>
          <a:p>
            <a:pPr algn="l"/>
            <a:r>
              <a:rPr lang="en-US" dirty="0">
                <a:solidFill>
                  <a:schemeClr val="tx2">
                    <a:lumMod val="75000"/>
                  </a:schemeClr>
                </a:solidFill>
              </a:rPr>
              <a:t>Rates of COVID-19 by State</a:t>
            </a: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8" y="947737"/>
            <a:ext cx="9102725" cy="5224463"/>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7696200" y="1292423"/>
            <a:ext cx="1266372" cy="307777"/>
          </a:xfrm>
          <a:prstGeom prst="rect">
            <a:avLst/>
          </a:prstGeom>
          <a:noFill/>
          <a:ln w="19050">
            <a:noFill/>
          </a:ln>
        </p:spPr>
        <p:txBody>
          <a:bodyPr wrap="square" rtlCol="0">
            <a:spAutoFit/>
          </a:bodyPr>
          <a:lstStyle/>
          <a:p>
            <a:r>
              <a:rPr lang="en-US" sz="1400" dirty="0"/>
              <a:t>Massachusetts</a:t>
            </a:r>
          </a:p>
        </p:txBody>
      </p:sp>
      <p:sp>
        <p:nvSpPr>
          <p:cNvPr id="12" name="TextBox 11"/>
          <p:cNvSpPr txBox="1"/>
          <p:nvPr/>
        </p:nvSpPr>
        <p:spPr>
          <a:xfrm>
            <a:off x="7696200" y="1673423"/>
            <a:ext cx="1219200" cy="307777"/>
          </a:xfrm>
          <a:prstGeom prst="rect">
            <a:avLst/>
          </a:prstGeom>
          <a:noFill/>
          <a:ln w="19050">
            <a:noFill/>
          </a:ln>
        </p:spPr>
        <p:txBody>
          <a:bodyPr wrap="square" rtlCol="0">
            <a:spAutoFit/>
          </a:bodyPr>
          <a:lstStyle/>
          <a:p>
            <a:r>
              <a:rPr lang="en-US" sz="1400" dirty="0"/>
              <a:t>Connecticut</a:t>
            </a:r>
          </a:p>
        </p:txBody>
      </p:sp>
      <p:sp>
        <p:nvSpPr>
          <p:cNvPr id="13" name="TextBox 12"/>
          <p:cNvSpPr txBox="1"/>
          <p:nvPr/>
        </p:nvSpPr>
        <p:spPr>
          <a:xfrm>
            <a:off x="7696200" y="3124200"/>
            <a:ext cx="1266372" cy="307777"/>
          </a:xfrm>
          <a:prstGeom prst="rect">
            <a:avLst/>
          </a:prstGeom>
          <a:noFill/>
          <a:ln w="19050">
            <a:noFill/>
          </a:ln>
        </p:spPr>
        <p:txBody>
          <a:bodyPr wrap="square" rtlCol="0">
            <a:spAutoFit/>
          </a:bodyPr>
          <a:lstStyle/>
          <a:p>
            <a:r>
              <a:rPr lang="en-US" sz="1400" dirty="0"/>
              <a:t>Rhode Island</a:t>
            </a:r>
          </a:p>
        </p:txBody>
      </p:sp>
      <p:sp>
        <p:nvSpPr>
          <p:cNvPr id="14" name="TextBox 13"/>
          <p:cNvSpPr txBox="1"/>
          <p:nvPr/>
        </p:nvSpPr>
        <p:spPr>
          <a:xfrm>
            <a:off x="7696200" y="3657600"/>
            <a:ext cx="1266372" cy="307777"/>
          </a:xfrm>
          <a:prstGeom prst="rect">
            <a:avLst/>
          </a:prstGeom>
          <a:noFill/>
          <a:ln w="19050">
            <a:noFill/>
          </a:ln>
        </p:spPr>
        <p:txBody>
          <a:bodyPr wrap="square" rtlCol="0">
            <a:spAutoFit/>
          </a:bodyPr>
          <a:lstStyle/>
          <a:p>
            <a:r>
              <a:rPr lang="en-US" sz="1400" dirty="0"/>
              <a:t>Vermont</a:t>
            </a:r>
          </a:p>
        </p:txBody>
      </p:sp>
      <p:sp>
        <p:nvSpPr>
          <p:cNvPr id="15" name="TextBox 14"/>
          <p:cNvSpPr txBox="1"/>
          <p:nvPr/>
        </p:nvSpPr>
        <p:spPr>
          <a:xfrm>
            <a:off x="7696200" y="4343400"/>
            <a:ext cx="1371600" cy="307777"/>
          </a:xfrm>
          <a:prstGeom prst="rect">
            <a:avLst/>
          </a:prstGeom>
          <a:noFill/>
          <a:ln w="19050">
            <a:noFill/>
          </a:ln>
        </p:spPr>
        <p:txBody>
          <a:bodyPr wrap="square" rtlCol="0">
            <a:spAutoFit/>
          </a:bodyPr>
          <a:lstStyle/>
          <a:p>
            <a:r>
              <a:rPr lang="en-US" sz="1400" dirty="0"/>
              <a:t>New Hampshire</a:t>
            </a:r>
          </a:p>
        </p:txBody>
      </p:sp>
      <p:sp>
        <p:nvSpPr>
          <p:cNvPr id="16" name="TextBox 15"/>
          <p:cNvSpPr txBox="1"/>
          <p:nvPr/>
        </p:nvSpPr>
        <p:spPr>
          <a:xfrm>
            <a:off x="7696200" y="4645223"/>
            <a:ext cx="1371600" cy="307777"/>
          </a:xfrm>
          <a:prstGeom prst="rect">
            <a:avLst/>
          </a:prstGeom>
          <a:noFill/>
          <a:ln w="19050">
            <a:noFill/>
          </a:ln>
        </p:spPr>
        <p:txBody>
          <a:bodyPr wrap="square" rtlCol="0">
            <a:spAutoFit/>
          </a:bodyPr>
          <a:lstStyle/>
          <a:p>
            <a:r>
              <a:rPr lang="en-US" sz="1400" dirty="0"/>
              <a:t>Maine</a:t>
            </a:r>
          </a:p>
        </p:txBody>
      </p:sp>
      <p:sp>
        <p:nvSpPr>
          <p:cNvPr id="7" name="TextBox 6"/>
          <p:cNvSpPr txBox="1"/>
          <p:nvPr/>
        </p:nvSpPr>
        <p:spPr>
          <a:xfrm rot="16200000">
            <a:off x="-1090178" y="3093422"/>
            <a:ext cx="2590966" cy="369332"/>
          </a:xfrm>
          <a:prstGeom prst="rect">
            <a:avLst/>
          </a:prstGeom>
          <a:noFill/>
        </p:spPr>
        <p:txBody>
          <a:bodyPr wrap="none" rtlCol="0">
            <a:spAutoFit/>
          </a:bodyPr>
          <a:lstStyle/>
          <a:p>
            <a:r>
              <a:rPr lang="en-US" dirty="0"/>
              <a:t>Cases per 100,000 People</a:t>
            </a:r>
          </a:p>
        </p:txBody>
      </p:sp>
      <p:sp>
        <p:nvSpPr>
          <p:cNvPr id="17" name="TextBox 16"/>
          <p:cNvSpPr txBox="1"/>
          <p:nvPr/>
        </p:nvSpPr>
        <p:spPr>
          <a:xfrm>
            <a:off x="4259158" y="6031468"/>
            <a:ext cx="625684" cy="369332"/>
          </a:xfrm>
          <a:prstGeom prst="rect">
            <a:avLst/>
          </a:prstGeom>
          <a:noFill/>
        </p:spPr>
        <p:txBody>
          <a:bodyPr wrap="none" rtlCol="0">
            <a:spAutoFit/>
          </a:bodyPr>
          <a:lstStyle/>
          <a:p>
            <a:r>
              <a:rPr lang="en-US" dirty="0"/>
              <a:t>Date</a:t>
            </a:r>
          </a:p>
        </p:txBody>
      </p:sp>
    </p:spTree>
    <p:extLst>
      <p:ext uri="{BB962C8B-B14F-4D97-AF65-F5344CB8AC3E}">
        <p14:creationId xmlns:p14="http://schemas.microsoft.com/office/powerpoint/2010/main" val="4113599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73" y="1650666"/>
            <a:ext cx="8978854" cy="4521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52400" y="152400"/>
            <a:ext cx="8790432" cy="1219200"/>
          </a:xfrm>
        </p:spPr>
        <p:txBody>
          <a:bodyPr>
            <a:normAutofit fontScale="90000"/>
          </a:bodyPr>
          <a:lstStyle/>
          <a:p>
            <a:pPr algn="l"/>
            <a:r>
              <a:rPr lang="en-US" dirty="0">
                <a:solidFill>
                  <a:schemeClr val="tx2">
                    <a:lumMod val="75000"/>
                  </a:schemeClr>
                </a:solidFill>
              </a:rPr>
              <a:t>Epidemic Curve for Confirmed COVID-19 Cases in New Hampshire</a:t>
            </a:r>
          </a:p>
        </p:txBody>
      </p:sp>
      <p:pic>
        <p:nvPicPr>
          <p:cNvPr id="5" name="Content Placeholder 4"/>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515974" y="5955268"/>
            <a:ext cx="2112053" cy="369332"/>
          </a:xfrm>
          <a:prstGeom prst="rect">
            <a:avLst/>
          </a:prstGeom>
          <a:noFill/>
        </p:spPr>
        <p:txBody>
          <a:bodyPr wrap="none" rtlCol="0">
            <a:spAutoFit/>
          </a:bodyPr>
          <a:lstStyle/>
          <a:p>
            <a:r>
              <a:rPr lang="en-US" dirty="0"/>
              <a:t>Date of Illness Onset</a:t>
            </a:r>
          </a:p>
        </p:txBody>
      </p:sp>
      <p:sp>
        <p:nvSpPr>
          <p:cNvPr id="9" name="TextBox 8"/>
          <p:cNvSpPr txBox="1"/>
          <p:nvPr/>
        </p:nvSpPr>
        <p:spPr>
          <a:xfrm rot="16200000">
            <a:off x="-694689" y="3650567"/>
            <a:ext cx="1784463" cy="369332"/>
          </a:xfrm>
          <a:prstGeom prst="rect">
            <a:avLst/>
          </a:prstGeom>
          <a:noFill/>
        </p:spPr>
        <p:txBody>
          <a:bodyPr wrap="none" rtlCol="0">
            <a:spAutoFit/>
          </a:bodyPr>
          <a:lstStyle/>
          <a:p>
            <a:r>
              <a:rPr lang="en-US" dirty="0"/>
              <a:t>Number of Cases</a:t>
            </a:r>
          </a:p>
        </p:txBody>
      </p:sp>
      <p:sp>
        <p:nvSpPr>
          <p:cNvPr id="14" name="Down Arrow 13"/>
          <p:cNvSpPr/>
          <p:nvPr/>
        </p:nvSpPr>
        <p:spPr>
          <a:xfrm>
            <a:off x="6291072" y="1524000"/>
            <a:ext cx="152400" cy="381000"/>
          </a:xfrm>
          <a:prstGeom prst="downArrow">
            <a:avLst/>
          </a:prstGeom>
          <a:solidFill>
            <a:schemeClr val="accent6">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4453128" y="1524000"/>
            <a:ext cx="152400" cy="381000"/>
          </a:xfrm>
          <a:prstGeom prst="downArrow">
            <a:avLst/>
          </a:prstGeom>
          <a:solidFill>
            <a:schemeClr val="accent6">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3913632" y="1524000"/>
            <a:ext cx="152400" cy="381000"/>
          </a:xfrm>
          <a:prstGeom prst="downArrow">
            <a:avLst/>
          </a:prstGeom>
          <a:solidFill>
            <a:schemeClr val="accent6">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89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253" y="940107"/>
            <a:ext cx="8903494" cy="5100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01168" y="152400"/>
            <a:ext cx="8686800" cy="762000"/>
          </a:xfrm>
        </p:spPr>
        <p:txBody>
          <a:bodyPr>
            <a:normAutofit/>
          </a:bodyPr>
          <a:lstStyle/>
          <a:p>
            <a:pPr algn="l"/>
            <a:r>
              <a:rPr lang="en-US" sz="3600" dirty="0">
                <a:solidFill>
                  <a:schemeClr val="tx2">
                    <a:lumMod val="75000"/>
                  </a:schemeClr>
                </a:solidFill>
              </a:rPr>
              <a:t>Number of People Tested Each Day in NH</a:t>
            </a:r>
          </a:p>
        </p:txBody>
      </p:sp>
      <p:pic>
        <p:nvPicPr>
          <p:cNvPr id="5" name="Content Placeholder 4"/>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58751" y="5802868"/>
            <a:ext cx="2426498" cy="369332"/>
          </a:xfrm>
          <a:prstGeom prst="rect">
            <a:avLst/>
          </a:prstGeom>
          <a:noFill/>
        </p:spPr>
        <p:txBody>
          <a:bodyPr wrap="none" rtlCol="0">
            <a:spAutoFit/>
          </a:bodyPr>
          <a:lstStyle/>
          <a:p>
            <a:r>
              <a:rPr lang="en-US" dirty="0"/>
              <a:t>Date of Reported Result</a:t>
            </a:r>
          </a:p>
        </p:txBody>
      </p:sp>
      <p:sp>
        <p:nvSpPr>
          <p:cNvPr id="9" name="TextBox 8"/>
          <p:cNvSpPr txBox="1"/>
          <p:nvPr/>
        </p:nvSpPr>
        <p:spPr>
          <a:xfrm rot="16200000">
            <a:off x="-1079327" y="3305606"/>
            <a:ext cx="2632195" cy="369332"/>
          </a:xfrm>
          <a:prstGeom prst="rect">
            <a:avLst/>
          </a:prstGeom>
          <a:noFill/>
        </p:spPr>
        <p:txBody>
          <a:bodyPr wrap="none" rtlCol="0">
            <a:spAutoFit/>
          </a:bodyPr>
          <a:lstStyle/>
          <a:p>
            <a:r>
              <a:rPr lang="en-US" dirty="0"/>
              <a:t>Number of People Tested</a:t>
            </a:r>
          </a:p>
        </p:txBody>
      </p:sp>
    </p:spTree>
    <p:extLst>
      <p:ext uri="{BB962C8B-B14F-4D97-AF65-F5344CB8AC3E}">
        <p14:creationId xmlns:p14="http://schemas.microsoft.com/office/powerpoint/2010/main" val="2888973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8" y="152400"/>
            <a:ext cx="8686800" cy="762000"/>
          </a:xfrm>
        </p:spPr>
        <p:txBody>
          <a:bodyPr>
            <a:noAutofit/>
          </a:bodyPr>
          <a:lstStyle/>
          <a:p>
            <a:pPr algn="l"/>
            <a:r>
              <a:rPr lang="en-US" sz="4000" dirty="0">
                <a:solidFill>
                  <a:schemeClr val="tx2">
                    <a:lumMod val="75000"/>
                  </a:schemeClr>
                </a:solidFill>
              </a:rPr>
              <a:t>Daily COVID-19 Hospital Census in NH</a:t>
            </a: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Data provided by the NH Hospital Association</a:t>
            </a:r>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13" y="838200"/>
            <a:ext cx="9050774"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259158" y="5802868"/>
            <a:ext cx="625684" cy="369332"/>
          </a:xfrm>
          <a:prstGeom prst="rect">
            <a:avLst/>
          </a:prstGeom>
          <a:noFill/>
        </p:spPr>
        <p:txBody>
          <a:bodyPr wrap="none" rtlCol="0">
            <a:spAutoFit/>
          </a:bodyPr>
          <a:lstStyle/>
          <a:p>
            <a:r>
              <a:rPr lang="en-US" dirty="0"/>
              <a:t>Date</a:t>
            </a:r>
          </a:p>
        </p:txBody>
      </p:sp>
      <p:sp>
        <p:nvSpPr>
          <p:cNvPr id="10" name="TextBox 9"/>
          <p:cNvSpPr txBox="1"/>
          <p:nvPr/>
        </p:nvSpPr>
        <p:spPr>
          <a:xfrm rot="16200000">
            <a:off x="-976860" y="3244334"/>
            <a:ext cx="2427268" cy="369332"/>
          </a:xfrm>
          <a:prstGeom prst="rect">
            <a:avLst/>
          </a:prstGeom>
          <a:noFill/>
        </p:spPr>
        <p:txBody>
          <a:bodyPr wrap="none" rtlCol="0">
            <a:spAutoFit/>
          </a:bodyPr>
          <a:lstStyle/>
          <a:p>
            <a:r>
              <a:rPr lang="en-US" dirty="0"/>
              <a:t>Daily Hospitalized Cases</a:t>
            </a:r>
          </a:p>
        </p:txBody>
      </p:sp>
    </p:spTree>
    <p:extLst>
      <p:ext uri="{BB962C8B-B14F-4D97-AF65-F5344CB8AC3E}">
        <p14:creationId xmlns:p14="http://schemas.microsoft.com/office/powerpoint/2010/main" val="1686338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88" y="877888"/>
            <a:ext cx="8937625" cy="510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01168" y="152400"/>
            <a:ext cx="8714232" cy="762000"/>
          </a:xfrm>
        </p:spPr>
        <p:txBody>
          <a:bodyPr>
            <a:normAutofit fontScale="90000"/>
          </a:bodyPr>
          <a:lstStyle/>
          <a:p>
            <a:pPr algn="l"/>
            <a:r>
              <a:rPr lang="en-US" dirty="0">
                <a:solidFill>
                  <a:schemeClr val="tx2">
                    <a:lumMod val="75000"/>
                  </a:schemeClr>
                </a:solidFill>
              </a:rPr>
              <a:t>Total Number of COVID-19 Deaths in NH</a:t>
            </a:r>
          </a:p>
        </p:txBody>
      </p:sp>
      <p:pic>
        <p:nvPicPr>
          <p:cNvPr id="5" name="Content Placeholder 4"/>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259158" y="5802868"/>
            <a:ext cx="625684" cy="369332"/>
          </a:xfrm>
          <a:prstGeom prst="rect">
            <a:avLst/>
          </a:prstGeom>
          <a:noFill/>
        </p:spPr>
        <p:txBody>
          <a:bodyPr wrap="none" rtlCol="0">
            <a:spAutoFit/>
          </a:bodyPr>
          <a:lstStyle/>
          <a:p>
            <a:r>
              <a:rPr lang="en-US" dirty="0"/>
              <a:t>Date</a:t>
            </a:r>
          </a:p>
        </p:txBody>
      </p:sp>
      <p:sp>
        <p:nvSpPr>
          <p:cNvPr id="9" name="TextBox 8"/>
          <p:cNvSpPr txBox="1"/>
          <p:nvPr/>
        </p:nvSpPr>
        <p:spPr>
          <a:xfrm rot="16200000">
            <a:off x="-384060" y="3244334"/>
            <a:ext cx="1343829" cy="369332"/>
          </a:xfrm>
          <a:prstGeom prst="rect">
            <a:avLst/>
          </a:prstGeom>
          <a:noFill/>
        </p:spPr>
        <p:txBody>
          <a:bodyPr wrap="none" rtlCol="0">
            <a:spAutoFit/>
          </a:bodyPr>
          <a:lstStyle/>
          <a:p>
            <a:r>
              <a:rPr lang="en-US" dirty="0"/>
              <a:t>Total Deaths</a:t>
            </a:r>
          </a:p>
        </p:txBody>
      </p:sp>
    </p:spTree>
    <p:extLst>
      <p:ext uri="{BB962C8B-B14F-4D97-AF65-F5344CB8AC3E}">
        <p14:creationId xmlns:p14="http://schemas.microsoft.com/office/powerpoint/2010/main" val="2146639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a:xfrm>
            <a:off x="228600" y="4089191"/>
            <a:ext cx="8686800" cy="1201737"/>
          </a:xfrm>
          <a:prstGeom prst="rect">
            <a:avLst/>
          </a:prstGeom>
        </p:spPr>
        <p:txBody>
          <a:bodyPr vert="horz" lIns="91440" tIns="45720" rIns="91440" bIns="45720" rtlCol="0" anchor="ctr">
            <a:normAutofit fontScale="97500"/>
          </a:bodyPr>
          <a:lstStyle>
            <a:lvl1pPr algn="l" defTabSz="914377" rtl="0" eaLnBrk="1" latinLnBrk="0" hangingPunct="1">
              <a:lnSpc>
                <a:spcPct val="90000"/>
              </a:lnSpc>
              <a:spcBef>
                <a:spcPct val="0"/>
              </a:spcBef>
              <a:buNone/>
              <a:defRPr sz="4400" b="1" kern="1200">
                <a:solidFill>
                  <a:schemeClr val="accent5">
                    <a:lumMod val="50000"/>
                  </a:schemeClr>
                </a:solidFill>
                <a:latin typeface="+mj-lt"/>
                <a:ea typeface="+mj-ea"/>
                <a:cs typeface="+mj-cs"/>
              </a:defRPr>
            </a:lvl1pPr>
          </a:lstStyle>
          <a:p>
            <a:pPr algn="ctr">
              <a:defRPr/>
            </a:pPr>
            <a:r>
              <a:rPr lang="en-US" sz="2400" dirty="0">
                <a:solidFill>
                  <a:schemeClr val="tx2">
                    <a:lumMod val="75000"/>
                  </a:schemeClr>
                </a:solidFill>
                <a:cs typeface="Times New Roman" pitchFamily="18" charset="0"/>
              </a:rPr>
              <a:t>Benjamin P. Chan, MD, MPH</a:t>
            </a:r>
          </a:p>
          <a:p>
            <a:pPr algn="ctr">
              <a:defRPr/>
            </a:pPr>
            <a:r>
              <a:rPr lang="en-US" sz="2400" dirty="0">
                <a:solidFill>
                  <a:schemeClr val="tx2">
                    <a:lumMod val="75000"/>
                  </a:schemeClr>
                </a:solidFill>
                <a:cs typeface="Times New Roman" pitchFamily="18" charset="0"/>
              </a:rPr>
              <a:t>State Epidemiologist</a:t>
            </a:r>
          </a:p>
          <a:p>
            <a:pPr algn="ctr">
              <a:defRPr/>
            </a:pPr>
            <a:r>
              <a:rPr lang="en-US" sz="2100" b="0" dirty="0">
                <a:solidFill>
                  <a:schemeClr val="tx2">
                    <a:lumMod val="75000"/>
                  </a:schemeClr>
                </a:solidFill>
                <a:cs typeface="Times New Roman" pitchFamily="18" charset="0"/>
              </a:rPr>
              <a:t>April 9, 2020</a:t>
            </a:r>
            <a:endParaRPr lang="en-US" sz="2100" b="0" dirty="0">
              <a:solidFill>
                <a:schemeClr val="tx2">
                  <a:lumMod val="75000"/>
                </a:schemeClr>
              </a:solidFill>
            </a:endParaRPr>
          </a:p>
        </p:txBody>
      </p:sp>
      <p:sp>
        <p:nvSpPr>
          <p:cNvPr id="5" name="Rectangle 6"/>
          <p:cNvSpPr>
            <a:spLocks noGrp="1" noChangeArrowheads="1"/>
          </p:cNvSpPr>
          <p:nvPr>
            <p:ph type="ctrTitle" idx="4294967295"/>
          </p:nvPr>
        </p:nvSpPr>
        <p:spPr>
          <a:xfrm>
            <a:off x="228600" y="1752600"/>
            <a:ext cx="8686800" cy="1201737"/>
          </a:xfrm>
        </p:spPr>
        <p:txBody>
          <a:bodyPr vert="horz" lIns="91440" tIns="45720" rIns="91440" bIns="45720" rtlCol="0" anchor="ctr">
            <a:noAutofit/>
          </a:bodyPr>
          <a:lstStyle/>
          <a:p>
            <a:pPr>
              <a:defRPr/>
            </a:pPr>
            <a:r>
              <a:rPr lang="en-US" sz="4800" dirty="0">
                <a:cs typeface="Times New Roman" pitchFamily="18" charset="0"/>
              </a:rPr>
              <a:t>COVID-19</a:t>
            </a:r>
            <a:br>
              <a:rPr lang="en-US" sz="4800" dirty="0">
                <a:cs typeface="Times New Roman" pitchFamily="18" charset="0"/>
              </a:rPr>
            </a:br>
            <a:r>
              <a:rPr lang="en-US" sz="4800" i="1" dirty="0">
                <a:cs typeface="Times New Roman" pitchFamily="18" charset="0"/>
              </a:rPr>
              <a:t>The Future of the Epidemic in NH</a:t>
            </a:r>
            <a:endParaRPr lang="en-US" sz="4800" i="1" dirty="0"/>
          </a:p>
        </p:txBody>
      </p:sp>
      <p:pic>
        <p:nvPicPr>
          <p:cNvPr id="6"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6154487"/>
            <a:ext cx="2108375" cy="664118"/>
          </a:xfrm>
          <a:prstGeom prst="rect">
            <a:avLst/>
          </a:prstGeom>
        </p:spPr>
      </p:pic>
      <p:sp>
        <p:nvSpPr>
          <p:cNvPr id="7" name="Rounded Rectangle 6"/>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0285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238" y="1233444"/>
            <a:ext cx="8645525" cy="4697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01168" y="152400"/>
            <a:ext cx="8686800" cy="762000"/>
          </a:xfrm>
        </p:spPr>
        <p:txBody>
          <a:bodyPr/>
          <a:lstStyle/>
          <a:p>
            <a:pPr algn="l"/>
            <a:r>
              <a:rPr lang="en-US" dirty="0">
                <a:solidFill>
                  <a:schemeClr val="tx2">
                    <a:lumMod val="75000"/>
                  </a:schemeClr>
                </a:solidFill>
              </a:rPr>
              <a:t>COVID-19 Deaths in NH Each Day</a:t>
            </a:r>
          </a:p>
        </p:txBody>
      </p:sp>
      <p:pic>
        <p:nvPicPr>
          <p:cNvPr id="5" name="Content Placeholder 4"/>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259158" y="5802868"/>
            <a:ext cx="625684" cy="369332"/>
          </a:xfrm>
          <a:prstGeom prst="rect">
            <a:avLst/>
          </a:prstGeom>
          <a:noFill/>
        </p:spPr>
        <p:txBody>
          <a:bodyPr wrap="none" rtlCol="0">
            <a:spAutoFit/>
          </a:bodyPr>
          <a:lstStyle/>
          <a:p>
            <a:r>
              <a:rPr lang="en-US" dirty="0"/>
              <a:t>Date</a:t>
            </a:r>
          </a:p>
        </p:txBody>
      </p:sp>
      <p:sp>
        <p:nvSpPr>
          <p:cNvPr id="9" name="TextBox 8"/>
          <p:cNvSpPr txBox="1"/>
          <p:nvPr/>
        </p:nvSpPr>
        <p:spPr>
          <a:xfrm rot="16200000">
            <a:off x="-706056" y="3397506"/>
            <a:ext cx="1910588" cy="369332"/>
          </a:xfrm>
          <a:prstGeom prst="rect">
            <a:avLst/>
          </a:prstGeom>
          <a:noFill/>
        </p:spPr>
        <p:txBody>
          <a:bodyPr wrap="none" rtlCol="0">
            <a:spAutoFit/>
          </a:bodyPr>
          <a:lstStyle/>
          <a:p>
            <a:r>
              <a:rPr lang="en-US" dirty="0"/>
              <a:t>Number of Deaths</a:t>
            </a:r>
          </a:p>
        </p:txBody>
      </p:sp>
    </p:spTree>
    <p:extLst>
      <p:ext uri="{BB962C8B-B14F-4D97-AF65-F5344CB8AC3E}">
        <p14:creationId xmlns:p14="http://schemas.microsoft.com/office/powerpoint/2010/main" val="2427923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8" y="152400"/>
            <a:ext cx="8686800" cy="762000"/>
          </a:xfrm>
        </p:spPr>
        <p:txBody>
          <a:bodyPr/>
          <a:lstStyle/>
          <a:p>
            <a:pPr algn="l"/>
            <a:r>
              <a:rPr lang="en-US" dirty="0">
                <a:solidFill>
                  <a:schemeClr val="tx2">
                    <a:lumMod val="75000"/>
                  </a:schemeClr>
                </a:solidFill>
              </a:rPr>
              <a:t>Summary of Key Points</a:t>
            </a: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228600" y="1066800"/>
            <a:ext cx="8686800" cy="51054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000"/>
              </a:spcAft>
            </a:pPr>
            <a:r>
              <a:rPr lang="en-US" altLang="en-US" sz="2800" dirty="0"/>
              <a:t>This epidemic will last many more weeks</a:t>
            </a:r>
          </a:p>
          <a:p>
            <a:pPr>
              <a:spcAft>
                <a:spcPts val="1000"/>
              </a:spcAft>
            </a:pPr>
            <a:r>
              <a:rPr lang="en-US" altLang="en-US" sz="2800" dirty="0"/>
              <a:t>Our NH strategy appears to be working</a:t>
            </a:r>
          </a:p>
          <a:p>
            <a:pPr>
              <a:spcAft>
                <a:spcPts val="1000"/>
              </a:spcAft>
            </a:pPr>
            <a:r>
              <a:rPr lang="en-US" altLang="en-US" sz="2800" dirty="0"/>
              <a:t>We need everybody to stay at home to protect people, especially older adults and those with chronic medical conditions</a:t>
            </a:r>
          </a:p>
          <a:p>
            <a:pPr>
              <a:spcAft>
                <a:spcPts val="1000"/>
              </a:spcAft>
            </a:pPr>
            <a:r>
              <a:rPr lang="en-US" altLang="en-US" sz="2800" dirty="0"/>
              <a:t>Models and our own NH data show that now is the critical time to continue our community mitigation strategy</a:t>
            </a:r>
          </a:p>
          <a:p>
            <a:pPr>
              <a:spcAft>
                <a:spcPts val="1000"/>
              </a:spcAft>
            </a:pPr>
            <a:r>
              <a:rPr lang="en-US" altLang="en-US" sz="2800" dirty="0"/>
              <a:t>Thank you for the work you are all doing to help stop the spread of this novel coronavirus</a:t>
            </a:r>
          </a:p>
        </p:txBody>
      </p:sp>
    </p:spTree>
    <p:extLst>
      <p:ext uri="{BB962C8B-B14F-4D97-AF65-F5344CB8AC3E}">
        <p14:creationId xmlns:p14="http://schemas.microsoft.com/office/powerpoint/2010/main" val="3435870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8" y="152400"/>
            <a:ext cx="8686800" cy="762000"/>
          </a:xfrm>
        </p:spPr>
        <p:txBody>
          <a:bodyPr/>
          <a:lstStyle/>
          <a:p>
            <a:pPr algn="l"/>
            <a:r>
              <a:rPr lang="en-US" dirty="0">
                <a:solidFill>
                  <a:schemeClr val="tx2">
                    <a:lumMod val="75000"/>
                  </a:schemeClr>
                </a:solidFill>
              </a:rPr>
              <a:t>Important Highlights</a:t>
            </a: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228600" y="1295400"/>
            <a:ext cx="8534400" cy="4498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200"/>
              </a:spcAft>
            </a:pPr>
            <a:r>
              <a:rPr lang="en-US" altLang="en-US" sz="2800" dirty="0"/>
              <a:t>Mathematical models help predict the COVID-19 epidemic so we can direct resources and ultimately save lives</a:t>
            </a:r>
          </a:p>
          <a:p>
            <a:pPr>
              <a:spcAft>
                <a:spcPts val="1200"/>
              </a:spcAft>
            </a:pPr>
            <a:r>
              <a:rPr lang="en-US" altLang="en-US" sz="2800" dirty="0"/>
              <a:t>Early data that our NH Strategy appears to be controlling the spread of COVID-19</a:t>
            </a:r>
          </a:p>
          <a:p>
            <a:pPr>
              <a:spcAft>
                <a:spcPts val="1200"/>
              </a:spcAft>
            </a:pPr>
            <a:r>
              <a:rPr lang="en-US" altLang="en-US" sz="2800" dirty="0"/>
              <a:t>We need to continue to work together to protect each other and those most vulnerable in NH</a:t>
            </a:r>
          </a:p>
        </p:txBody>
      </p:sp>
    </p:spTree>
    <p:extLst>
      <p:ext uri="{BB962C8B-B14F-4D97-AF65-F5344CB8AC3E}">
        <p14:creationId xmlns:p14="http://schemas.microsoft.com/office/powerpoint/2010/main" val="4113599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228600" y="1066800"/>
            <a:ext cx="8686800" cy="49352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1000"/>
              </a:spcAft>
              <a:buNone/>
            </a:pPr>
            <a:r>
              <a:rPr lang="en-US" altLang="en-US" sz="2800" dirty="0"/>
              <a:t>Community mitigation is a package of actions that don’t involve medicines or vaccines and are important for stopping the spread of COVID-19: </a:t>
            </a:r>
          </a:p>
          <a:p>
            <a:pPr marL="914400" lvl="1" indent="-514350">
              <a:spcAft>
                <a:spcPts val="1000"/>
              </a:spcAft>
              <a:buFont typeface="+mj-lt"/>
              <a:buAutoNum type="arabicPeriod"/>
            </a:pPr>
            <a:r>
              <a:rPr lang="en-US" altLang="en-US" sz="2400" dirty="0"/>
              <a:t>Staying home</a:t>
            </a:r>
          </a:p>
          <a:p>
            <a:pPr marL="914400" lvl="1" indent="-514350">
              <a:spcAft>
                <a:spcPts val="1000"/>
              </a:spcAft>
              <a:buFont typeface="+mj-lt"/>
              <a:buAutoNum type="arabicPeriod"/>
            </a:pPr>
            <a:r>
              <a:rPr lang="en-US" altLang="en-US" sz="2400" dirty="0"/>
              <a:t>Keeping a safe distance of at least 6 feet from others</a:t>
            </a:r>
          </a:p>
          <a:p>
            <a:pPr marL="914400" lvl="1" indent="-514350">
              <a:spcAft>
                <a:spcPts val="1000"/>
              </a:spcAft>
              <a:buFont typeface="+mj-lt"/>
              <a:buAutoNum type="arabicPeriod"/>
            </a:pPr>
            <a:r>
              <a:rPr lang="en-US" altLang="en-US" sz="2400" dirty="0"/>
              <a:t>Moving to remote learning for schools</a:t>
            </a:r>
          </a:p>
          <a:p>
            <a:pPr marL="914400" lvl="1" indent="-514350">
              <a:spcAft>
                <a:spcPts val="1000"/>
              </a:spcAft>
              <a:buFont typeface="+mj-lt"/>
              <a:buAutoNum type="arabicPeriod"/>
            </a:pPr>
            <a:r>
              <a:rPr lang="en-US" altLang="en-US" sz="2400" dirty="0"/>
              <a:t>Encouraging tele-work for businesses</a:t>
            </a:r>
          </a:p>
          <a:p>
            <a:pPr marL="914400" lvl="1" indent="-514350">
              <a:spcAft>
                <a:spcPts val="1000"/>
              </a:spcAft>
              <a:buFont typeface="+mj-lt"/>
              <a:buAutoNum type="arabicPeriod"/>
            </a:pPr>
            <a:r>
              <a:rPr lang="en-US" altLang="en-US" sz="2400" dirty="0"/>
              <a:t>Cancelling mass gatherings</a:t>
            </a:r>
          </a:p>
          <a:p>
            <a:pPr marL="914400" lvl="1" indent="-514350">
              <a:spcAft>
                <a:spcPts val="1000"/>
              </a:spcAft>
              <a:buFont typeface="+mj-lt"/>
              <a:buAutoNum type="arabicPeriod"/>
            </a:pPr>
            <a:r>
              <a:rPr lang="en-US" altLang="en-US" sz="2400" dirty="0"/>
              <a:t>Closing non-essential businesses</a:t>
            </a:r>
          </a:p>
        </p:txBody>
      </p:sp>
      <p:sp>
        <p:nvSpPr>
          <p:cNvPr id="9" name="Title 1"/>
          <p:cNvSpPr>
            <a:spLocks noGrp="1"/>
          </p:cNvSpPr>
          <p:nvPr>
            <p:ph type="title"/>
          </p:nvPr>
        </p:nvSpPr>
        <p:spPr>
          <a:xfrm>
            <a:off x="201168" y="152400"/>
            <a:ext cx="8686800" cy="762000"/>
          </a:xfrm>
        </p:spPr>
        <p:txBody>
          <a:bodyPr/>
          <a:lstStyle/>
          <a:p>
            <a:pPr algn="l"/>
            <a:r>
              <a:rPr lang="en-US" dirty="0">
                <a:solidFill>
                  <a:schemeClr val="tx2">
                    <a:lumMod val="75000"/>
                  </a:schemeClr>
                </a:solidFill>
              </a:rPr>
              <a:t>What is Community Mitigation?</a:t>
            </a:r>
          </a:p>
        </p:txBody>
      </p:sp>
    </p:spTree>
    <p:extLst>
      <p:ext uri="{BB962C8B-B14F-4D97-AF65-F5344CB8AC3E}">
        <p14:creationId xmlns:p14="http://schemas.microsoft.com/office/powerpoint/2010/main" val="1862751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228600" y="1295400"/>
            <a:ext cx="8686800" cy="4498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spcAft>
                <a:spcPts val="1000"/>
              </a:spcAft>
              <a:buFont typeface="+mj-lt"/>
              <a:buAutoNum type="arabicPeriod"/>
            </a:pPr>
            <a:r>
              <a:rPr lang="en-US" altLang="en-US" sz="2800" dirty="0"/>
              <a:t>Slow how fast the epidemic is spreading</a:t>
            </a:r>
          </a:p>
          <a:p>
            <a:pPr marL="514350" indent="-514350">
              <a:spcAft>
                <a:spcPts val="1000"/>
              </a:spcAft>
              <a:buFont typeface="+mj-lt"/>
              <a:buAutoNum type="arabicPeriod"/>
            </a:pPr>
            <a:r>
              <a:rPr lang="en-US" altLang="en-US" sz="2800" dirty="0"/>
              <a:t>Spread out when people get sick (delay the peak)</a:t>
            </a:r>
          </a:p>
          <a:p>
            <a:pPr marL="514350" indent="-514350">
              <a:spcAft>
                <a:spcPts val="1000"/>
              </a:spcAft>
              <a:buFont typeface="+mj-lt"/>
              <a:buAutoNum type="arabicPeriod"/>
            </a:pPr>
            <a:r>
              <a:rPr lang="en-US" altLang="en-US" sz="2800" dirty="0"/>
              <a:t>Reduce the overall number of patients</a:t>
            </a:r>
          </a:p>
          <a:p>
            <a:pPr marL="514350" indent="-514350">
              <a:spcAft>
                <a:spcPts val="1000"/>
              </a:spcAft>
              <a:buFont typeface="+mj-lt"/>
              <a:buAutoNum type="arabicPeriod"/>
            </a:pPr>
            <a:r>
              <a:rPr lang="en-US" altLang="en-US" sz="2800" dirty="0"/>
              <a:t>Decrease deaths</a:t>
            </a:r>
          </a:p>
          <a:p>
            <a:pPr marL="514350" indent="-514350">
              <a:spcAft>
                <a:spcPts val="1000"/>
              </a:spcAft>
              <a:buFont typeface="+mj-lt"/>
              <a:buAutoNum type="arabicPeriod"/>
            </a:pPr>
            <a:r>
              <a:rPr lang="en-US" altLang="en-US" sz="2800" dirty="0"/>
              <a:t>Prevent overwhelming our healthcare system</a:t>
            </a:r>
          </a:p>
        </p:txBody>
      </p:sp>
      <p:sp>
        <p:nvSpPr>
          <p:cNvPr id="9" name="Title 1"/>
          <p:cNvSpPr>
            <a:spLocks noGrp="1"/>
          </p:cNvSpPr>
          <p:nvPr>
            <p:ph type="title"/>
          </p:nvPr>
        </p:nvSpPr>
        <p:spPr>
          <a:xfrm>
            <a:off x="201168" y="152400"/>
            <a:ext cx="8686800" cy="762000"/>
          </a:xfrm>
        </p:spPr>
        <p:txBody>
          <a:bodyPr/>
          <a:lstStyle/>
          <a:p>
            <a:pPr algn="l"/>
            <a:r>
              <a:rPr lang="en-US" dirty="0">
                <a:solidFill>
                  <a:schemeClr val="tx2">
                    <a:lumMod val="75000"/>
                  </a:schemeClr>
                </a:solidFill>
              </a:rPr>
              <a:t>Goals of Community Mitigation</a:t>
            </a:r>
          </a:p>
        </p:txBody>
      </p:sp>
    </p:spTree>
    <p:extLst>
      <p:ext uri="{BB962C8B-B14F-4D97-AF65-F5344CB8AC3E}">
        <p14:creationId xmlns:p14="http://schemas.microsoft.com/office/powerpoint/2010/main" val="3771302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8" y="152400"/>
            <a:ext cx="8686800" cy="762000"/>
          </a:xfrm>
        </p:spPr>
        <p:txBody>
          <a:bodyPr/>
          <a:lstStyle/>
          <a:p>
            <a:pPr algn="l"/>
            <a:r>
              <a:rPr lang="en-US" dirty="0">
                <a:solidFill>
                  <a:schemeClr val="tx2">
                    <a:lumMod val="75000"/>
                  </a:schemeClr>
                </a:solidFill>
              </a:rPr>
              <a:t>Goals of Community Mitigation</a:t>
            </a: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3" y="874713"/>
            <a:ext cx="9107487"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513922" y="5650468"/>
            <a:ext cx="2116157" cy="369332"/>
          </a:xfrm>
          <a:prstGeom prst="rect">
            <a:avLst/>
          </a:prstGeom>
          <a:noFill/>
        </p:spPr>
        <p:txBody>
          <a:bodyPr wrap="none" rtlCol="0">
            <a:spAutoFit/>
          </a:bodyPr>
          <a:lstStyle/>
          <a:p>
            <a:r>
              <a:rPr lang="en-US" dirty="0"/>
              <a:t>Days Since First Case</a:t>
            </a:r>
          </a:p>
        </p:txBody>
      </p:sp>
      <p:sp>
        <p:nvSpPr>
          <p:cNvPr id="7" name="TextBox 6"/>
          <p:cNvSpPr txBox="1"/>
          <p:nvPr/>
        </p:nvSpPr>
        <p:spPr>
          <a:xfrm rot="16200000">
            <a:off x="-354046" y="3244334"/>
            <a:ext cx="1229824" cy="369332"/>
          </a:xfrm>
          <a:prstGeom prst="rect">
            <a:avLst/>
          </a:prstGeom>
          <a:noFill/>
        </p:spPr>
        <p:txBody>
          <a:bodyPr wrap="none" rtlCol="0">
            <a:spAutoFit/>
          </a:bodyPr>
          <a:lstStyle/>
          <a:p>
            <a:r>
              <a:rPr lang="en-US" dirty="0"/>
              <a:t>Daily Cases</a:t>
            </a:r>
          </a:p>
        </p:txBody>
      </p:sp>
      <p:sp>
        <p:nvSpPr>
          <p:cNvPr id="9" name="TextBox 8"/>
          <p:cNvSpPr txBox="1"/>
          <p:nvPr/>
        </p:nvSpPr>
        <p:spPr>
          <a:xfrm>
            <a:off x="5029200" y="1779703"/>
            <a:ext cx="2829736" cy="707886"/>
          </a:xfrm>
          <a:prstGeom prst="rect">
            <a:avLst/>
          </a:prstGeom>
          <a:noFill/>
        </p:spPr>
        <p:txBody>
          <a:bodyPr wrap="square" rtlCol="0">
            <a:spAutoFit/>
          </a:bodyPr>
          <a:lstStyle/>
          <a:p>
            <a:r>
              <a:rPr lang="en-US" sz="2000" dirty="0"/>
              <a:t>Pandemic with no interventions</a:t>
            </a:r>
          </a:p>
        </p:txBody>
      </p:sp>
    </p:spTree>
    <p:extLst>
      <p:ext uri="{BB962C8B-B14F-4D97-AF65-F5344CB8AC3E}">
        <p14:creationId xmlns:p14="http://schemas.microsoft.com/office/powerpoint/2010/main" val="3387469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8" y="152400"/>
            <a:ext cx="8686800" cy="762000"/>
          </a:xfrm>
        </p:spPr>
        <p:txBody>
          <a:bodyPr/>
          <a:lstStyle/>
          <a:p>
            <a:pPr algn="l"/>
            <a:r>
              <a:rPr lang="en-US" dirty="0">
                <a:solidFill>
                  <a:schemeClr val="tx2">
                    <a:lumMod val="75000"/>
                  </a:schemeClr>
                </a:solidFill>
              </a:rPr>
              <a:t>Goals of Community Mitigation</a:t>
            </a: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3" y="874713"/>
            <a:ext cx="9107487"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513922" y="5650468"/>
            <a:ext cx="2116157" cy="369332"/>
          </a:xfrm>
          <a:prstGeom prst="rect">
            <a:avLst/>
          </a:prstGeom>
          <a:noFill/>
        </p:spPr>
        <p:txBody>
          <a:bodyPr wrap="none" rtlCol="0">
            <a:spAutoFit/>
          </a:bodyPr>
          <a:lstStyle/>
          <a:p>
            <a:r>
              <a:rPr lang="en-US" dirty="0"/>
              <a:t>Days Since First Case</a:t>
            </a:r>
          </a:p>
        </p:txBody>
      </p:sp>
      <p:sp>
        <p:nvSpPr>
          <p:cNvPr id="8" name="TextBox 7"/>
          <p:cNvSpPr txBox="1"/>
          <p:nvPr/>
        </p:nvSpPr>
        <p:spPr>
          <a:xfrm rot="16200000">
            <a:off x="-354046" y="3244334"/>
            <a:ext cx="1229824" cy="369332"/>
          </a:xfrm>
          <a:prstGeom prst="rect">
            <a:avLst/>
          </a:prstGeom>
          <a:noFill/>
        </p:spPr>
        <p:txBody>
          <a:bodyPr wrap="none" rtlCol="0">
            <a:spAutoFit/>
          </a:bodyPr>
          <a:lstStyle/>
          <a:p>
            <a:r>
              <a:rPr lang="en-US" dirty="0"/>
              <a:t>Daily Cases</a:t>
            </a:r>
          </a:p>
        </p:txBody>
      </p:sp>
    </p:spTree>
    <p:extLst>
      <p:ext uri="{BB962C8B-B14F-4D97-AF65-F5344CB8AC3E}">
        <p14:creationId xmlns:p14="http://schemas.microsoft.com/office/powerpoint/2010/main" val="429985545"/>
      </p:ext>
    </p:extLst>
  </p:cSld>
  <p:clrMapOvr>
    <a:masterClrMapping/>
  </p:clrMapOvr>
  <mc:AlternateContent xmlns:mc="http://schemas.openxmlformats.org/markup-compatibility/2006" xmlns:p14="http://schemas.microsoft.com/office/powerpoint/2010/main">
    <mc:Choice Requires="p14">
      <p:transition spd="med" p14:dur="700" advTm="500">
        <p:fade/>
      </p:transition>
    </mc:Choice>
    <mc:Fallback xmlns="">
      <p:transition spd="med" advTm="5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8" y="152400"/>
            <a:ext cx="8686800" cy="762000"/>
          </a:xfrm>
        </p:spPr>
        <p:txBody>
          <a:bodyPr/>
          <a:lstStyle/>
          <a:p>
            <a:pPr algn="l"/>
            <a:r>
              <a:rPr lang="en-US" dirty="0">
                <a:solidFill>
                  <a:schemeClr val="tx2">
                    <a:lumMod val="75000"/>
                  </a:schemeClr>
                </a:solidFill>
              </a:rPr>
              <a:t>Goals of Community Mitigation</a:t>
            </a: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3" y="874713"/>
            <a:ext cx="9107487"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3513922" y="5650468"/>
            <a:ext cx="2116157" cy="369332"/>
          </a:xfrm>
          <a:prstGeom prst="rect">
            <a:avLst/>
          </a:prstGeom>
          <a:noFill/>
        </p:spPr>
        <p:txBody>
          <a:bodyPr wrap="none" rtlCol="0">
            <a:spAutoFit/>
          </a:bodyPr>
          <a:lstStyle/>
          <a:p>
            <a:r>
              <a:rPr lang="en-US" dirty="0"/>
              <a:t>Days Since First Case</a:t>
            </a:r>
          </a:p>
        </p:txBody>
      </p:sp>
      <p:sp>
        <p:nvSpPr>
          <p:cNvPr id="16" name="TextBox 15"/>
          <p:cNvSpPr txBox="1"/>
          <p:nvPr/>
        </p:nvSpPr>
        <p:spPr>
          <a:xfrm rot="16200000">
            <a:off x="-354046" y="3244334"/>
            <a:ext cx="1229824" cy="369332"/>
          </a:xfrm>
          <a:prstGeom prst="rect">
            <a:avLst/>
          </a:prstGeom>
          <a:noFill/>
        </p:spPr>
        <p:txBody>
          <a:bodyPr wrap="none" rtlCol="0">
            <a:spAutoFit/>
          </a:bodyPr>
          <a:lstStyle/>
          <a:p>
            <a:r>
              <a:rPr lang="en-US" dirty="0"/>
              <a:t>Daily Cases</a:t>
            </a:r>
          </a:p>
        </p:txBody>
      </p:sp>
      <p:sp>
        <p:nvSpPr>
          <p:cNvPr id="10" name="TextBox 9"/>
          <p:cNvSpPr txBox="1"/>
          <p:nvPr/>
        </p:nvSpPr>
        <p:spPr>
          <a:xfrm>
            <a:off x="5029200" y="1779703"/>
            <a:ext cx="2829736" cy="1631216"/>
          </a:xfrm>
          <a:prstGeom prst="rect">
            <a:avLst/>
          </a:prstGeom>
          <a:noFill/>
        </p:spPr>
        <p:txBody>
          <a:bodyPr wrap="square" rtlCol="0">
            <a:spAutoFit/>
          </a:bodyPr>
          <a:lstStyle/>
          <a:p>
            <a:r>
              <a:rPr lang="en-US" sz="2000" dirty="0"/>
              <a:t>Multiple combined interventions are necessary to have the greatest effect at slowing the spread of COVID-19</a:t>
            </a:r>
          </a:p>
        </p:txBody>
      </p:sp>
    </p:spTree>
    <p:extLst>
      <p:ext uri="{BB962C8B-B14F-4D97-AF65-F5344CB8AC3E}">
        <p14:creationId xmlns:p14="http://schemas.microsoft.com/office/powerpoint/2010/main" val="4113599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874713"/>
            <a:ext cx="9107487"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01168" y="152400"/>
            <a:ext cx="8686800" cy="762000"/>
          </a:xfrm>
        </p:spPr>
        <p:txBody>
          <a:bodyPr>
            <a:normAutofit/>
          </a:bodyPr>
          <a:lstStyle/>
          <a:p>
            <a:pPr algn="l"/>
            <a:r>
              <a:rPr lang="en-US" sz="4000" dirty="0">
                <a:solidFill>
                  <a:schemeClr val="tx2">
                    <a:lumMod val="75000"/>
                  </a:schemeClr>
                </a:solidFill>
              </a:rPr>
              <a:t>We Can Decrease the Number of Deaths</a:t>
            </a:r>
          </a:p>
        </p:txBody>
      </p:sp>
      <p:pic>
        <p:nvPicPr>
          <p:cNvPr id="5" name="Content Placeholder 4"/>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7010400" y="6154487"/>
            <a:ext cx="2108375" cy="664118"/>
          </a:xfrm>
        </p:spPr>
      </p:pic>
      <p:sp>
        <p:nvSpPr>
          <p:cNvPr id="4" name="Rounded Rectangle 3"/>
          <p:cNvSpPr/>
          <p:nvPr/>
        </p:nvSpPr>
        <p:spPr>
          <a:xfrm>
            <a:off x="76200" y="6476999"/>
            <a:ext cx="6629400" cy="278017"/>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0" y="0"/>
            <a:ext cx="9144000" cy="1524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513922" y="5650468"/>
            <a:ext cx="2116157" cy="369332"/>
          </a:xfrm>
          <a:prstGeom prst="rect">
            <a:avLst/>
          </a:prstGeom>
          <a:noFill/>
        </p:spPr>
        <p:txBody>
          <a:bodyPr wrap="none" rtlCol="0">
            <a:spAutoFit/>
          </a:bodyPr>
          <a:lstStyle/>
          <a:p>
            <a:r>
              <a:rPr lang="en-US" dirty="0"/>
              <a:t>Days Since First Case</a:t>
            </a:r>
          </a:p>
        </p:txBody>
      </p:sp>
      <p:sp>
        <p:nvSpPr>
          <p:cNvPr id="7" name="TextBox 6"/>
          <p:cNvSpPr txBox="1"/>
          <p:nvPr/>
        </p:nvSpPr>
        <p:spPr>
          <a:xfrm rot="16200000">
            <a:off x="-354046" y="3244334"/>
            <a:ext cx="1229824" cy="369332"/>
          </a:xfrm>
          <a:prstGeom prst="rect">
            <a:avLst/>
          </a:prstGeom>
          <a:noFill/>
        </p:spPr>
        <p:txBody>
          <a:bodyPr wrap="none" rtlCol="0">
            <a:spAutoFit/>
          </a:bodyPr>
          <a:lstStyle/>
          <a:p>
            <a:r>
              <a:rPr lang="en-US" dirty="0"/>
              <a:t>Daily Cases</a:t>
            </a:r>
          </a:p>
        </p:txBody>
      </p:sp>
      <p:sp>
        <p:nvSpPr>
          <p:cNvPr id="8" name="TextBox 7"/>
          <p:cNvSpPr txBox="1"/>
          <p:nvPr/>
        </p:nvSpPr>
        <p:spPr>
          <a:xfrm>
            <a:off x="3429000" y="1066800"/>
            <a:ext cx="2459071" cy="923330"/>
          </a:xfrm>
          <a:prstGeom prst="rect">
            <a:avLst/>
          </a:prstGeom>
          <a:noFill/>
        </p:spPr>
        <p:txBody>
          <a:bodyPr wrap="none" rtlCol="0">
            <a:spAutoFit/>
          </a:bodyPr>
          <a:lstStyle/>
          <a:p>
            <a:r>
              <a:rPr lang="en-US" u="sng" dirty="0"/>
              <a:t>Peak (No Interventions)</a:t>
            </a:r>
            <a:endParaRPr lang="en-US" dirty="0"/>
          </a:p>
          <a:p>
            <a:r>
              <a:rPr lang="en-US" dirty="0"/>
              <a:t>40,000 Infections</a:t>
            </a:r>
          </a:p>
          <a:p>
            <a:r>
              <a:rPr lang="en-US" dirty="0"/>
              <a:t>800 Deaths</a:t>
            </a:r>
          </a:p>
        </p:txBody>
      </p:sp>
      <p:sp>
        <p:nvSpPr>
          <p:cNvPr id="13" name="TextBox 12"/>
          <p:cNvSpPr txBox="1"/>
          <p:nvPr/>
        </p:nvSpPr>
        <p:spPr>
          <a:xfrm>
            <a:off x="5715000" y="3276600"/>
            <a:ext cx="2996526" cy="923330"/>
          </a:xfrm>
          <a:prstGeom prst="rect">
            <a:avLst/>
          </a:prstGeom>
          <a:noFill/>
        </p:spPr>
        <p:txBody>
          <a:bodyPr wrap="none" rtlCol="0">
            <a:spAutoFit/>
          </a:bodyPr>
          <a:lstStyle/>
          <a:p>
            <a:r>
              <a:rPr lang="en-US" u="sng" dirty="0"/>
              <a:t>Peak (Community Mitigation)</a:t>
            </a:r>
          </a:p>
          <a:p>
            <a:r>
              <a:rPr lang="en-US" dirty="0"/>
              <a:t>20,000 Infections</a:t>
            </a:r>
          </a:p>
          <a:p>
            <a:r>
              <a:rPr lang="en-US" dirty="0"/>
              <a:t>400 Deaths</a:t>
            </a:r>
          </a:p>
        </p:txBody>
      </p:sp>
    </p:spTree>
    <p:extLst>
      <p:ext uri="{BB962C8B-B14F-4D97-AF65-F5344CB8AC3E}">
        <p14:creationId xmlns:p14="http://schemas.microsoft.com/office/powerpoint/2010/main" val="42998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990</Words>
  <Application>Microsoft Office PowerPoint</Application>
  <PresentationFormat>On-screen Show (4:3)</PresentationFormat>
  <Paragraphs>156</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Current Situation in New Hampshire</vt:lpstr>
      <vt:lpstr>COVID-19 The Future of the Epidemic in NH</vt:lpstr>
      <vt:lpstr>Important Highlights</vt:lpstr>
      <vt:lpstr>What is Community Mitigation?</vt:lpstr>
      <vt:lpstr>Goals of Community Mitigation</vt:lpstr>
      <vt:lpstr>Goals of Community Mitigation</vt:lpstr>
      <vt:lpstr>Goals of Community Mitigation</vt:lpstr>
      <vt:lpstr>Goals of Community Mitigation</vt:lpstr>
      <vt:lpstr>We Can Decrease the Number of Deaths</vt:lpstr>
      <vt:lpstr>We Can Decreased Hospitalizations</vt:lpstr>
      <vt:lpstr>Outbreak Suppression</vt:lpstr>
      <vt:lpstr>PowerPoint Presentation</vt:lpstr>
      <vt:lpstr>Relaxing Social Distancing</vt:lpstr>
      <vt:lpstr>U.S. Hospital Resource Use</vt:lpstr>
      <vt:lpstr>Rates of COVID-19 by State</vt:lpstr>
      <vt:lpstr>Epidemic Curve for Confirmed COVID-19 Cases in New Hampshire</vt:lpstr>
      <vt:lpstr>Number of People Tested Each Day in NH</vt:lpstr>
      <vt:lpstr>Daily COVID-19 Hospital Census in NH</vt:lpstr>
      <vt:lpstr>Total Number of COVID-19 Deaths in NH</vt:lpstr>
      <vt:lpstr>COVID-19 Deaths in NH Each Day</vt:lpstr>
      <vt:lpstr>Summary of Key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benpc</dc:creator>
  <cp:lastModifiedBy>Nancy West</cp:lastModifiedBy>
  <cp:revision>101</cp:revision>
  <cp:lastPrinted>2020-04-09T18:23:00Z</cp:lastPrinted>
  <dcterms:created xsi:type="dcterms:W3CDTF">2006-08-16T00:00:00Z</dcterms:created>
  <dcterms:modified xsi:type="dcterms:W3CDTF">2020-04-09T19:52:33Z</dcterms:modified>
</cp:coreProperties>
</file>